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56" r:id="rId2"/>
    <p:sldId id="292" r:id="rId3"/>
    <p:sldId id="344" r:id="rId4"/>
    <p:sldId id="293" r:id="rId5"/>
    <p:sldId id="294" r:id="rId6"/>
    <p:sldId id="295" r:id="rId7"/>
    <p:sldId id="298" r:id="rId8"/>
    <p:sldId id="310" r:id="rId9"/>
    <p:sldId id="311" r:id="rId10"/>
    <p:sldId id="321" r:id="rId11"/>
    <p:sldId id="346" r:id="rId12"/>
    <p:sldId id="322" r:id="rId13"/>
    <p:sldId id="347" r:id="rId14"/>
    <p:sldId id="348" r:id="rId15"/>
    <p:sldId id="349" r:id="rId16"/>
    <p:sldId id="323" r:id="rId17"/>
    <p:sldId id="324" r:id="rId18"/>
    <p:sldId id="326" r:id="rId19"/>
    <p:sldId id="325" r:id="rId20"/>
    <p:sldId id="327" r:id="rId21"/>
    <p:sldId id="328" r:id="rId22"/>
    <p:sldId id="329" r:id="rId23"/>
    <p:sldId id="330" r:id="rId24"/>
    <p:sldId id="350" r:id="rId25"/>
    <p:sldId id="331" r:id="rId26"/>
    <p:sldId id="297" r:id="rId27"/>
    <p:sldId id="306" r:id="rId28"/>
    <p:sldId id="343" r:id="rId29"/>
    <p:sldId id="303" r:id="rId30"/>
    <p:sldId id="304" r:id="rId31"/>
    <p:sldId id="296" r:id="rId32"/>
    <p:sldId id="299" r:id="rId33"/>
    <p:sldId id="300" r:id="rId34"/>
    <p:sldId id="301" r:id="rId35"/>
    <p:sldId id="302" r:id="rId36"/>
    <p:sldId id="320" r:id="rId37"/>
    <p:sldId id="316" r:id="rId38"/>
    <p:sldId id="307" r:id="rId39"/>
    <p:sldId id="319" r:id="rId40"/>
    <p:sldId id="318" r:id="rId41"/>
    <p:sldId id="314" r:id="rId42"/>
    <p:sldId id="317" r:id="rId43"/>
    <p:sldId id="308" r:id="rId44"/>
    <p:sldId id="309" r:id="rId45"/>
    <p:sldId id="332" r:id="rId46"/>
    <p:sldId id="351" r:id="rId47"/>
    <p:sldId id="333" r:id="rId48"/>
    <p:sldId id="334" r:id="rId49"/>
    <p:sldId id="335" r:id="rId50"/>
    <p:sldId id="336" r:id="rId51"/>
    <p:sldId id="340" r:id="rId52"/>
    <p:sldId id="341" r:id="rId53"/>
    <p:sldId id="338" r:id="rId54"/>
    <p:sldId id="339" r:id="rId55"/>
    <p:sldId id="291" r:id="rId56"/>
  </p:sldIdLst>
  <p:sldSz cx="9144000" cy="6858000" type="screen4x3"/>
  <p:notesSz cx="6858000" cy="9144000"/>
  <p:custDataLst>
    <p:tags r:id="rId58"/>
  </p:custDataLst>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0000"/>
    <a:srgbClr val="FF006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249" autoAdjust="0"/>
  </p:normalViewPr>
  <p:slideViewPr>
    <p:cSldViewPr>
      <p:cViewPr varScale="1">
        <p:scale>
          <a:sx n="68" d="100"/>
          <a:sy n="68" d="100"/>
        </p:scale>
        <p:origin x="1446"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Perpetua" pitchFamily="18" charset="0"/>
              </a:defRPr>
            </a:lvl1pPr>
          </a:lstStyle>
          <a:p>
            <a:pPr>
              <a:defRPr/>
            </a:pPr>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Perpetua" pitchFamily="18" charset="0"/>
              </a:defRPr>
            </a:lvl1pPr>
          </a:lstStyle>
          <a:p>
            <a:pPr>
              <a:defRPr/>
            </a:pPr>
            <a:fld id="{9647CCF4-FDB0-45C5-9CFA-33074B4A711C}" type="datetimeFigureOut">
              <a:rPr lang="en-US"/>
              <a:pPr>
                <a:defRPr/>
              </a:pPr>
              <a:t>2/19/2019</a:t>
            </a:fld>
            <a:endParaRPr lang="en-US"/>
          </a:p>
        </p:txBody>
      </p:sp>
      <p:sp>
        <p:nvSpPr>
          <p:cNvPr id="573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Perpetua" pitchFamily="18" charset="0"/>
              </a:defRPr>
            </a:lvl1pPr>
          </a:lstStyle>
          <a:p>
            <a:pPr>
              <a:defRPr/>
            </a:pPr>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Perpetua" pitchFamily="18" charset="0"/>
              </a:defRPr>
            </a:lvl1pPr>
          </a:lstStyle>
          <a:p>
            <a:pPr>
              <a:defRPr/>
            </a:pPr>
            <a:fld id="{80729200-A3C9-4B14-B907-37FF83641ADE}"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pPr eaLnBrk="1" hangingPunct="1"/>
            <a:endParaRPr lang="vi-VN"/>
          </a:p>
        </p:txBody>
      </p:sp>
      <p:sp>
        <p:nvSpPr>
          <p:cNvPr id="58372" name="Slide Number Placeholder 3"/>
          <p:cNvSpPr>
            <a:spLocks noGrp="1"/>
          </p:cNvSpPr>
          <p:nvPr>
            <p:ph type="sldNum" sz="quarter" idx="5"/>
          </p:nvPr>
        </p:nvSpPr>
        <p:spPr>
          <a:noFill/>
        </p:spPr>
        <p:txBody>
          <a:bodyPr/>
          <a:lstStyle/>
          <a:p>
            <a:fld id="{DDA3A0BB-03CB-4B30-86ED-1BFC7A264D0D}"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p:spPr>
        <p:txBody>
          <a:bodyPr/>
          <a:lstStyle/>
          <a:p>
            <a:pPr eaLnBrk="1" hangingPunct="1">
              <a:buFontTx/>
              <a:buChar char="-"/>
            </a:pPr>
            <a:r>
              <a:rPr lang="en-US"/>
              <a:t>You need to use a full 8-bit character encoding</a:t>
            </a:r>
          </a:p>
          <a:p>
            <a:pPr eaLnBrk="1" hangingPunct="1">
              <a:buFontTx/>
              <a:buChar char="-"/>
            </a:pPr>
            <a:r>
              <a:rPr lang="en-US"/>
              <a:t>the template0 and template1 templates </a:t>
            </a:r>
          </a:p>
          <a:p>
            <a:pPr eaLnBrk="1" hangingPunct="1">
              <a:buFontTx/>
              <a:buChar char="-"/>
            </a:pPr>
            <a:r>
              <a:rPr lang="en-US"/>
              <a:t>After the template choice comes the tablespace. In most situations, you should use the pg_default tablespace for your new database. Although pgAdmin III offers the pg_global tablespace as an option, you should never create new objects in the pg_global tablespace. It is generally not a good idea to mix your application objects with the system objects. If you had created a new tablespace on your system, it would also appear in the list of options available.</a:t>
            </a:r>
          </a:p>
          <a:p>
            <a:pPr eaLnBrk="1" hangingPunct="1"/>
            <a:endParaRPr lang="en-US"/>
          </a:p>
        </p:txBody>
      </p:sp>
    </p:spTree>
    <p:extLst>
      <p:ext uri="{BB962C8B-B14F-4D97-AF65-F5344CB8AC3E}">
        <p14:creationId xmlns:p14="http://schemas.microsoft.com/office/powerpoint/2010/main" val="2514075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pPr eaLnBrk="1" hangingPunct="1"/>
            <a:endParaRPr lang="vi-VN"/>
          </a:p>
        </p:txBody>
      </p:sp>
      <p:sp>
        <p:nvSpPr>
          <p:cNvPr id="76804" name="Slide Number Placeholder 3"/>
          <p:cNvSpPr>
            <a:spLocks noGrp="1"/>
          </p:cNvSpPr>
          <p:nvPr>
            <p:ph type="sldNum" sz="quarter" idx="5"/>
          </p:nvPr>
        </p:nvSpPr>
        <p:spPr>
          <a:noFill/>
        </p:spPr>
        <p:txBody>
          <a:bodyPr/>
          <a:lstStyle/>
          <a:p>
            <a:fld id="{0566A528-CF8C-49D8-AF85-21821488103F}" type="slidenum">
              <a:rPr lang="en-US" smtClean="0"/>
              <a:pPr/>
              <a:t>11</a:t>
            </a:fld>
            <a:endParaRPr lang="en-US"/>
          </a:p>
        </p:txBody>
      </p:sp>
    </p:spTree>
    <p:extLst>
      <p:ext uri="{BB962C8B-B14F-4D97-AF65-F5344CB8AC3E}">
        <p14:creationId xmlns:p14="http://schemas.microsoft.com/office/powerpoint/2010/main" val="4239232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p:spPr>
        <p:txBody>
          <a:bodyPr/>
          <a:lstStyle/>
          <a:p>
            <a:pPr eaLnBrk="1" hangingPunct="1">
              <a:buFontTx/>
              <a:buChar char="-"/>
            </a:pPr>
            <a:r>
              <a:rPr lang="en-US"/>
              <a:t>Unlike the public schema, the newly created schema will be protected by default. No users will have access to the schema until we specifically grant them access. This helps provide better security for the application by default.</a:t>
            </a:r>
          </a:p>
          <a:p>
            <a:pPr eaLnBrk="1" hangingPunct="1">
              <a:buFontTx/>
              <a:buChar char="-"/>
            </a:pPr>
            <a:endParaRPr lang="en-US"/>
          </a:p>
        </p:txBody>
      </p:sp>
    </p:spTree>
    <p:extLst>
      <p:ext uri="{BB962C8B-B14F-4D97-AF65-F5344CB8AC3E}">
        <p14:creationId xmlns:p14="http://schemas.microsoft.com/office/powerpoint/2010/main" val="4139537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pPr eaLnBrk="1" hangingPunct="1">
              <a:buFontTx/>
              <a:buChar char="-"/>
            </a:pPr>
            <a:r>
              <a:rPr lang="en-US" dirty="0"/>
              <a:t>Sometimes related applications can share the same database, but use different schemas to hold their separate data. This makes it easier for users to find data tables related to the applications within the database. This is especially true if tables have the same names.</a:t>
            </a:r>
          </a:p>
          <a:p>
            <a:pPr eaLnBrk="1" hangingPunct="1">
              <a:buFontTx/>
              <a:buChar char="-"/>
            </a:pPr>
            <a:r>
              <a:rPr lang="en-US" dirty="0"/>
              <a:t>Table names must be unique within a schema, but can be duplicated between schemas. Tables are referenced in SQL statements using the format: </a:t>
            </a:r>
            <a:r>
              <a:rPr lang="en-US" i="1" dirty="0" err="1"/>
              <a:t>schemaname.tablename</a:t>
            </a:r>
            <a:endParaRPr lang="en-US" i="1" dirty="0"/>
          </a:p>
        </p:txBody>
      </p:sp>
    </p:spTree>
    <p:extLst>
      <p:ext uri="{BB962C8B-B14F-4D97-AF65-F5344CB8AC3E}">
        <p14:creationId xmlns:p14="http://schemas.microsoft.com/office/powerpoint/2010/main" val="1704727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pPr eaLnBrk="1" hangingPunct="1">
              <a:buFontTx/>
              <a:buChar char="-"/>
            </a:pPr>
            <a:endParaRPr lang="en-US" i="1" dirty="0"/>
          </a:p>
        </p:txBody>
      </p:sp>
    </p:spTree>
    <p:extLst>
      <p:ext uri="{BB962C8B-B14F-4D97-AF65-F5344CB8AC3E}">
        <p14:creationId xmlns:p14="http://schemas.microsoft.com/office/powerpoint/2010/main" val="3109667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pPr eaLnBrk="1" hangingPunct="1"/>
            <a:endParaRPr lang="vi-VN"/>
          </a:p>
        </p:txBody>
      </p:sp>
      <p:sp>
        <p:nvSpPr>
          <p:cNvPr id="78852" name="Slide Number Placeholder 3"/>
          <p:cNvSpPr>
            <a:spLocks noGrp="1"/>
          </p:cNvSpPr>
          <p:nvPr>
            <p:ph type="sldNum" sz="quarter" idx="5"/>
          </p:nvPr>
        </p:nvSpPr>
        <p:spPr>
          <a:noFill/>
        </p:spPr>
        <p:txBody>
          <a:bodyPr/>
          <a:lstStyle/>
          <a:p>
            <a:fld id="{013CF649-3F78-4B36-BB4F-F246FC777536}" type="slidenum">
              <a:rPr lang="en-US" smtClean="0"/>
              <a:pPr/>
              <a:t>15</a:t>
            </a:fld>
            <a:endParaRPr lang="en-US"/>
          </a:p>
        </p:txBody>
      </p:sp>
    </p:spTree>
    <p:extLst>
      <p:ext uri="{BB962C8B-B14F-4D97-AF65-F5344CB8AC3E}">
        <p14:creationId xmlns:p14="http://schemas.microsoft.com/office/powerpoint/2010/main" val="3452576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p:spPr>
        <p:txBody>
          <a:bodyPr/>
          <a:lstStyle/>
          <a:p>
            <a:pPr eaLnBrk="1" hangingPunct="1">
              <a:buFontTx/>
              <a:buChar char="-"/>
            </a:pPr>
            <a:r>
              <a:rPr lang="en-US" dirty="0"/>
              <a:t>There are a few rules for defining table names in </a:t>
            </a:r>
            <a:r>
              <a:rPr lang="en-US" dirty="0" err="1"/>
              <a:t>PostgreSQL</a:t>
            </a:r>
            <a:r>
              <a:rPr lang="en-US" dirty="0"/>
              <a:t>:</a:t>
            </a:r>
          </a:p>
          <a:p>
            <a:pPr lvl="1" eaLnBrk="1" hangingPunct="1">
              <a:buFontTx/>
              <a:buChar char="-"/>
            </a:pPr>
            <a:r>
              <a:rPr lang="en-US" dirty="0"/>
              <a:t> Must be unique within a schema</a:t>
            </a:r>
          </a:p>
          <a:p>
            <a:pPr lvl="1" eaLnBrk="1" hangingPunct="1">
              <a:buFontTx/>
              <a:buChar char="-"/>
            </a:pPr>
            <a:r>
              <a:rPr lang="en-US" dirty="0"/>
              <a:t>Must start with a letter or an underscore (_)</a:t>
            </a:r>
          </a:p>
          <a:p>
            <a:pPr lvl="1" eaLnBrk="1" hangingPunct="1">
              <a:buFontTx/>
              <a:buChar char="-"/>
            </a:pPr>
            <a:r>
              <a:rPr lang="en-US" dirty="0"/>
              <a:t>Subsequent characters can be letters, numbers, underscore, or a dollar sign ($)</a:t>
            </a:r>
          </a:p>
          <a:p>
            <a:pPr lvl="1" eaLnBrk="1" hangingPunct="1">
              <a:buFontTx/>
              <a:buChar char="-"/>
            </a:pPr>
            <a:r>
              <a:rPr lang="en-US" dirty="0"/>
              <a:t>Must be 63 or fewer characters long</a:t>
            </a:r>
          </a:p>
          <a:p>
            <a:pPr lvl="1" eaLnBrk="1" hangingPunct="1">
              <a:buFontTx/>
              <a:buChar char="-"/>
            </a:pPr>
            <a:r>
              <a:rPr lang="en-US" dirty="0"/>
              <a:t>Case sensitive</a:t>
            </a:r>
          </a:p>
          <a:p>
            <a:pPr eaLnBrk="1" hangingPunct="1">
              <a:buFontTx/>
              <a:buChar char="-"/>
            </a:pPr>
            <a:r>
              <a:rPr lang="en-US" dirty="0"/>
              <a:t>When creating a new table, you must specify the </a:t>
            </a:r>
            <a:r>
              <a:rPr lang="en-US" dirty="0" err="1"/>
              <a:t>tablespace</a:t>
            </a:r>
            <a:r>
              <a:rPr lang="en-US" dirty="0"/>
              <a:t> where the table will be stored.</a:t>
            </a:r>
          </a:p>
        </p:txBody>
      </p:sp>
    </p:spTree>
    <p:extLst>
      <p:ext uri="{BB962C8B-B14F-4D97-AF65-F5344CB8AC3E}">
        <p14:creationId xmlns:p14="http://schemas.microsoft.com/office/powerpoint/2010/main" val="2617097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p:spPr>
        <p:txBody>
          <a:bodyPr/>
          <a:lstStyle/>
          <a:p>
            <a:pPr eaLnBrk="1" hangingPunct="1"/>
            <a:endParaRPr lang="vi-VN"/>
          </a:p>
        </p:txBody>
      </p:sp>
      <p:sp>
        <p:nvSpPr>
          <p:cNvPr id="91140" name="Slide Number Placeholder 3"/>
          <p:cNvSpPr>
            <a:spLocks noGrp="1"/>
          </p:cNvSpPr>
          <p:nvPr>
            <p:ph type="sldNum" sz="quarter" idx="5"/>
          </p:nvPr>
        </p:nvSpPr>
        <p:spPr>
          <a:noFill/>
        </p:spPr>
        <p:txBody>
          <a:bodyPr/>
          <a:lstStyle/>
          <a:p>
            <a:fld id="{68EDC17A-7DBB-43BC-9202-A8ACBADC23CA}" type="slidenum">
              <a:rPr lang="en-US" smtClean="0"/>
              <a:pPr/>
              <a:t>17</a:t>
            </a:fld>
            <a:endParaRPr lang="en-US"/>
          </a:p>
        </p:txBody>
      </p:sp>
    </p:spTree>
    <p:extLst>
      <p:ext uri="{BB962C8B-B14F-4D97-AF65-F5344CB8AC3E}">
        <p14:creationId xmlns:p14="http://schemas.microsoft.com/office/powerpoint/2010/main" val="3136022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p:spPr>
        <p:txBody>
          <a:bodyPr/>
          <a:lstStyle/>
          <a:p>
            <a:pPr eaLnBrk="1" hangingPunct="1"/>
            <a:endParaRPr lang="vi-VN"/>
          </a:p>
        </p:txBody>
      </p:sp>
      <p:sp>
        <p:nvSpPr>
          <p:cNvPr id="92164" name="Slide Number Placeholder 3"/>
          <p:cNvSpPr>
            <a:spLocks noGrp="1"/>
          </p:cNvSpPr>
          <p:nvPr>
            <p:ph type="sldNum" sz="quarter" idx="5"/>
          </p:nvPr>
        </p:nvSpPr>
        <p:spPr>
          <a:noFill/>
        </p:spPr>
        <p:txBody>
          <a:bodyPr/>
          <a:lstStyle/>
          <a:p>
            <a:fld id="{E53D17CA-5333-4194-BB64-392A6C087518}" type="slidenum">
              <a:rPr lang="en-US" smtClean="0"/>
              <a:pPr/>
              <a:t>18</a:t>
            </a:fld>
            <a:endParaRPr lang="en-US"/>
          </a:p>
        </p:txBody>
      </p:sp>
    </p:spTree>
    <p:extLst>
      <p:ext uri="{BB962C8B-B14F-4D97-AF65-F5344CB8AC3E}">
        <p14:creationId xmlns:p14="http://schemas.microsoft.com/office/powerpoint/2010/main" val="3849594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p:spPr>
        <p:txBody>
          <a:bodyPr/>
          <a:lstStyle/>
          <a:p>
            <a:pPr eaLnBrk="1" hangingPunct="1"/>
            <a:r>
              <a:rPr lang="vi-VN"/>
              <a:t>https://www.postgresql.org/docs/11/datatype</a:t>
            </a:r>
            <a:endParaRPr lang="en-US"/>
          </a:p>
          <a:p>
            <a:pPr eaLnBrk="1" hangingPunct="1"/>
            <a:endParaRPr lang="en-US"/>
          </a:p>
          <a:p>
            <a:pPr rtl="0" fontAlgn="base"/>
            <a:r>
              <a:rPr lang="en-GB" sz="1200" b="1" i="0" kern="1200">
                <a:solidFill>
                  <a:schemeClr val="tx1"/>
                </a:solidFill>
                <a:effectLst/>
                <a:latin typeface="Calibri" pitchFamily="34" charset="0"/>
                <a:ea typeface="+mn-ea"/>
                <a:cs typeface="+mn-cs"/>
              </a:rPr>
              <a:t>Money Data Type</a:t>
            </a:r>
          </a:p>
          <a:p>
            <a:pPr rtl="0" fontAlgn="base"/>
            <a:r>
              <a:rPr lang="en-GB" sz="1200" b="0" i="0" kern="1200">
                <a:solidFill>
                  <a:schemeClr val="tx1"/>
                </a:solidFill>
                <a:effectLst/>
                <a:latin typeface="Calibri" pitchFamily="34" charset="0"/>
                <a:ea typeface="+mn-ea"/>
                <a:cs typeface="+mn-cs"/>
              </a:rPr>
              <a:t>The money data type is an abstract data type. Money values are stored significant to two decimal places. </a:t>
            </a:r>
            <a:r>
              <a:rPr lang="vi-VN"/>
              <a:t>.html</a:t>
            </a:r>
            <a:endParaRPr lang="vi-VN" dirty="0"/>
          </a:p>
        </p:txBody>
      </p:sp>
      <p:sp>
        <p:nvSpPr>
          <p:cNvPr id="93188" name="Slide Number Placeholder 3"/>
          <p:cNvSpPr>
            <a:spLocks noGrp="1"/>
          </p:cNvSpPr>
          <p:nvPr>
            <p:ph type="sldNum" sz="quarter" idx="5"/>
          </p:nvPr>
        </p:nvSpPr>
        <p:spPr>
          <a:noFill/>
        </p:spPr>
        <p:txBody>
          <a:bodyPr/>
          <a:lstStyle/>
          <a:p>
            <a:fld id="{E0BA1DEB-522B-4CC8-A927-4CD88AE5D76E}" type="slidenum">
              <a:rPr lang="en-US" smtClean="0"/>
              <a:pPr/>
              <a:t>19</a:t>
            </a:fld>
            <a:endParaRPr lang="en-US"/>
          </a:p>
        </p:txBody>
      </p:sp>
    </p:spTree>
    <p:extLst>
      <p:ext uri="{BB962C8B-B14F-4D97-AF65-F5344CB8AC3E}">
        <p14:creationId xmlns:p14="http://schemas.microsoft.com/office/powerpoint/2010/main" val="3575555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pPr eaLnBrk="1" hangingPunct="1"/>
            <a:endParaRPr lang="vi-VN"/>
          </a:p>
        </p:txBody>
      </p:sp>
      <p:sp>
        <p:nvSpPr>
          <p:cNvPr id="59396" name="Slide Number Placeholder 3"/>
          <p:cNvSpPr>
            <a:spLocks noGrp="1"/>
          </p:cNvSpPr>
          <p:nvPr>
            <p:ph type="sldNum" sz="quarter" idx="5"/>
          </p:nvPr>
        </p:nvSpPr>
        <p:spPr>
          <a:noFill/>
        </p:spPr>
        <p:txBody>
          <a:bodyPr/>
          <a:lstStyle/>
          <a:p>
            <a:fld id="{98EAC9C2-3E7D-4386-8B36-8FCDD54F086B}"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p:spPr>
        <p:txBody>
          <a:bodyPr/>
          <a:lstStyle/>
          <a:p>
            <a:pPr rtl="0" fontAlgn="base"/>
            <a:r>
              <a:rPr lang="en-GB" sz="1200" b="1" i="0" kern="1200">
                <a:solidFill>
                  <a:schemeClr val="tx1"/>
                </a:solidFill>
                <a:effectLst/>
                <a:latin typeface="Calibri" pitchFamily="34" charset="0"/>
                <a:ea typeface="+mn-ea"/>
                <a:cs typeface="+mn-cs"/>
              </a:rPr>
              <a:t>Money Data Type</a:t>
            </a:r>
          </a:p>
          <a:p>
            <a:pPr rtl="0" fontAlgn="base"/>
            <a:r>
              <a:rPr lang="en-GB" sz="1200" b="0" i="0" kern="1200">
                <a:solidFill>
                  <a:schemeClr val="tx1"/>
                </a:solidFill>
                <a:effectLst/>
                <a:latin typeface="Calibri" pitchFamily="34" charset="0"/>
                <a:ea typeface="+mn-ea"/>
                <a:cs typeface="+mn-cs"/>
              </a:rPr>
              <a:t>The money data type is an abstract data type. Money values are stored significant to two decimal places. These values are rounded to their amounts in dollars and cents or other currency units on input and output, and arithmetic operations on the money data type retain two-decimal-place precision.</a:t>
            </a:r>
          </a:p>
          <a:p>
            <a:pPr rtl="0" fontAlgn="base"/>
            <a:r>
              <a:rPr lang="en-GB" sz="1200" b="0" i="0" kern="1200">
                <a:solidFill>
                  <a:schemeClr val="tx1"/>
                </a:solidFill>
                <a:effectLst/>
                <a:latin typeface="Calibri" pitchFamily="34" charset="0"/>
                <a:ea typeface="+mn-ea"/>
                <a:cs typeface="+mn-cs"/>
              </a:rPr>
              <a:t>Money columns can accommodate the following range of values:</a:t>
            </a:r>
          </a:p>
          <a:p>
            <a:pPr rtl="0" fontAlgn="base"/>
            <a:r>
              <a:rPr lang="en-GB" sz="1200" b="0" i="0" kern="1200">
                <a:solidFill>
                  <a:schemeClr val="tx1"/>
                </a:solidFill>
                <a:effectLst/>
                <a:latin typeface="Calibri" pitchFamily="34" charset="0"/>
                <a:ea typeface="+mn-ea"/>
                <a:cs typeface="+mn-cs"/>
              </a:rPr>
              <a:t>$-999,999,999,999.99 to $999,999,999,999.99</a:t>
            </a:r>
          </a:p>
          <a:p>
            <a:pPr rtl="0" fontAlgn="base"/>
            <a:r>
              <a:rPr lang="en-GB" sz="1200" b="0" i="0" kern="1200">
                <a:solidFill>
                  <a:schemeClr val="tx1"/>
                </a:solidFill>
                <a:effectLst/>
                <a:latin typeface="Calibri" pitchFamily="34" charset="0"/>
                <a:ea typeface="+mn-ea"/>
                <a:cs typeface="+mn-cs"/>
              </a:rPr>
              <a:t>A money value can be specified as either:</a:t>
            </a:r>
          </a:p>
          <a:p>
            <a:pPr rtl="0" fontAlgn="base"/>
            <a:r>
              <a:rPr lang="en-GB" sz="1200" b="0" i="0" kern="1200">
                <a:solidFill>
                  <a:schemeClr val="tx1"/>
                </a:solidFill>
                <a:effectLst/>
                <a:latin typeface="Calibri" pitchFamily="34" charset="0"/>
                <a:ea typeface="+mn-ea"/>
                <a:cs typeface="+mn-cs"/>
              </a:rPr>
              <a:t>•A character string literal—The format for character string input of a money value is</a:t>
            </a:r>
            <a:r>
              <a:rPr lang="en-GB" sz="1200" b="0" i="1" kern="1200">
                <a:solidFill>
                  <a:schemeClr val="tx1"/>
                </a:solidFill>
                <a:effectLst/>
                <a:latin typeface="Calibri" pitchFamily="34" charset="0"/>
                <a:ea typeface="+mn-ea"/>
                <a:cs typeface="+mn-cs"/>
              </a:rPr>
              <a:t> $sdddddddddddd.dd</a:t>
            </a:r>
            <a:r>
              <a:rPr lang="en-GB" sz="1200" b="0" i="0" kern="1200">
                <a:solidFill>
                  <a:schemeClr val="tx1"/>
                </a:solidFill>
                <a:effectLst/>
                <a:latin typeface="Calibri" pitchFamily="34" charset="0"/>
                <a:ea typeface="+mn-ea"/>
                <a:cs typeface="+mn-cs"/>
              </a:rPr>
              <a:t>. The dollar sign is optional and the algebraic sign (s) defaults to + if not specified. There is no need to specify a cents value of zero (.00).</a:t>
            </a:r>
          </a:p>
          <a:p>
            <a:pPr rtl="0" fontAlgn="base"/>
            <a:r>
              <a:rPr lang="en-GB" sz="1200" b="0" i="0" kern="1200">
                <a:solidFill>
                  <a:schemeClr val="tx1"/>
                </a:solidFill>
                <a:effectLst/>
                <a:latin typeface="Calibri" pitchFamily="34" charset="0"/>
                <a:ea typeface="+mn-ea"/>
                <a:cs typeface="+mn-cs"/>
              </a:rPr>
              <a:t>•A number—Any valid integer or floating point number is acceptable. The number is converted to the money data type automatically.</a:t>
            </a:r>
          </a:p>
          <a:p>
            <a:pPr rtl="0" fontAlgn="base"/>
            <a:r>
              <a:rPr lang="en-GB" sz="1200" b="0" i="0" kern="1200">
                <a:solidFill>
                  <a:schemeClr val="tx1"/>
                </a:solidFill>
                <a:effectLst/>
                <a:latin typeface="Calibri" pitchFamily="34" charset="0"/>
                <a:ea typeface="+mn-ea"/>
                <a:cs typeface="+mn-cs"/>
              </a:rPr>
              <a:t>On output, money values display as strings of 20 characters with a default precision of two decimal places. The display format is:</a:t>
            </a:r>
          </a:p>
          <a:p>
            <a:pPr rtl="0" fontAlgn="base"/>
            <a:r>
              <a:rPr lang="en-GB" sz="1200" b="0" i="0" kern="1200">
                <a:solidFill>
                  <a:schemeClr val="tx1"/>
                </a:solidFill>
                <a:effectLst/>
                <a:latin typeface="Calibri" pitchFamily="34" charset="0"/>
                <a:ea typeface="+mn-ea"/>
                <a:cs typeface="+mn-cs"/>
              </a:rPr>
              <a:t>$[-]</a:t>
            </a:r>
            <a:r>
              <a:rPr lang="en-GB" sz="1200" b="0" i="1" kern="1200">
                <a:solidFill>
                  <a:schemeClr val="tx1"/>
                </a:solidFill>
                <a:effectLst/>
                <a:latin typeface="Calibri" pitchFamily="34" charset="0"/>
                <a:ea typeface="+mn-ea"/>
                <a:cs typeface="+mn-cs"/>
              </a:rPr>
              <a:t>dddddddddddd.dd</a:t>
            </a:r>
            <a:endParaRPr lang="en-GB" sz="1200" b="0" i="0" kern="1200">
              <a:solidFill>
                <a:schemeClr val="tx1"/>
              </a:solidFill>
              <a:effectLst/>
              <a:latin typeface="Calibri" pitchFamily="34" charset="0"/>
              <a:ea typeface="+mn-ea"/>
              <a:cs typeface="+mn-cs"/>
            </a:endParaRPr>
          </a:p>
          <a:p>
            <a:pPr eaLnBrk="1" hangingPunct="1"/>
            <a:endParaRPr lang="vi-VN"/>
          </a:p>
        </p:txBody>
      </p:sp>
      <p:sp>
        <p:nvSpPr>
          <p:cNvPr id="94212" name="Slide Number Placeholder 3"/>
          <p:cNvSpPr>
            <a:spLocks noGrp="1"/>
          </p:cNvSpPr>
          <p:nvPr>
            <p:ph type="sldNum" sz="quarter" idx="5"/>
          </p:nvPr>
        </p:nvSpPr>
        <p:spPr>
          <a:noFill/>
        </p:spPr>
        <p:txBody>
          <a:bodyPr/>
          <a:lstStyle/>
          <a:p>
            <a:fld id="{0C3593B7-4E8F-4105-9158-9BD4C971939F}" type="slidenum">
              <a:rPr lang="en-US" smtClean="0"/>
              <a:pPr/>
              <a:t>20</a:t>
            </a:fld>
            <a:endParaRPr lang="en-US"/>
          </a:p>
        </p:txBody>
      </p:sp>
    </p:spTree>
    <p:extLst>
      <p:ext uri="{BB962C8B-B14F-4D97-AF65-F5344CB8AC3E}">
        <p14:creationId xmlns:p14="http://schemas.microsoft.com/office/powerpoint/2010/main" val="1449155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p:spPr>
        <p:txBody>
          <a:bodyPr/>
          <a:lstStyle/>
          <a:p>
            <a:pPr eaLnBrk="1" hangingPunct="1"/>
            <a:endParaRPr lang="vi-VN"/>
          </a:p>
        </p:txBody>
      </p:sp>
      <p:sp>
        <p:nvSpPr>
          <p:cNvPr id="95236" name="Slide Number Placeholder 3"/>
          <p:cNvSpPr>
            <a:spLocks noGrp="1"/>
          </p:cNvSpPr>
          <p:nvPr>
            <p:ph type="sldNum" sz="quarter" idx="5"/>
          </p:nvPr>
        </p:nvSpPr>
        <p:spPr>
          <a:noFill/>
        </p:spPr>
        <p:txBody>
          <a:bodyPr/>
          <a:lstStyle/>
          <a:p>
            <a:fld id="{9B73C4F3-89AD-405C-BF05-A4050E69E7AF}" type="slidenum">
              <a:rPr lang="en-US" smtClean="0"/>
              <a:pPr/>
              <a:t>21</a:t>
            </a:fld>
            <a:endParaRPr lang="en-US"/>
          </a:p>
        </p:txBody>
      </p:sp>
    </p:spTree>
    <p:extLst>
      <p:ext uri="{BB962C8B-B14F-4D97-AF65-F5344CB8AC3E}">
        <p14:creationId xmlns:p14="http://schemas.microsoft.com/office/powerpoint/2010/main" val="1300433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p:spPr>
        <p:txBody>
          <a:bodyPr/>
          <a:lstStyle/>
          <a:p>
            <a:pPr eaLnBrk="1" hangingPunct="1"/>
            <a:r>
              <a:rPr lang="en-US" dirty="0"/>
              <a:t>- RESTRICT</a:t>
            </a:r>
            <a:r>
              <a:rPr lang="en-US" sz="1200" b="0" i="0" kern="1200" dirty="0">
                <a:solidFill>
                  <a:schemeClr val="tx1"/>
                </a:solidFill>
                <a:latin typeface="Calibri" pitchFamily="34" charset="0"/>
                <a:ea typeface="+mn-ea"/>
                <a:cs typeface="+mn-cs"/>
              </a:rPr>
              <a:t> prevents deletion of a referenced row. </a:t>
            </a:r>
          </a:p>
          <a:p>
            <a:pPr eaLnBrk="1" hangingPunct="1"/>
            <a:r>
              <a:rPr lang="en-US" dirty="0"/>
              <a:t>- NO ACTION</a:t>
            </a:r>
            <a:r>
              <a:rPr lang="en-US" sz="1200" b="0" i="0" kern="1200" dirty="0">
                <a:solidFill>
                  <a:schemeClr val="tx1"/>
                </a:solidFill>
                <a:latin typeface="Calibri" pitchFamily="34" charset="0"/>
                <a:ea typeface="+mn-ea"/>
                <a:cs typeface="+mn-cs"/>
              </a:rPr>
              <a:t> means that if any referencing rows still exist when the constraint is checked, an error is raised; this is the default behavior if you do not specify anything. </a:t>
            </a:r>
          </a:p>
          <a:p>
            <a:pPr eaLnBrk="1" hangingPunct="1"/>
            <a:r>
              <a:rPr lang="en-US" sz="1200" b="0" i="0" kern="1200" dirty="0">
                <a:solidFill>
                  <a:schemeClr val="tx1"/>
                </a:solidFill>
                <a:latin typeface="Calibri" pitchFamily="34" charset="0"/>
                <a:ea typeface="+mn-ea"/>
                <a:cs typeface="+mn-cs"/>
              </a:rPr>
              <a:t>(The essential difference between these two choices is that </a:t>
            </a:r>
            <a:r>
              <a:rPr lang="en-US" dirty="0"/>
              <a:t>NO ACTION</a:t>
            </a:r>
            <a:r>
              <a:rPr lang="en-US" sz="1200" b="0" i="0" kern="1200" dirty="0">
                <a:solidFill>
                  <a:schemeClr val="tx1"/>
                </a:solidFill>
                <a:latin typeface="Calibri" pitchFamily="34" charset="0"/>
                <a:ea typeface="+mn-ea"/>
                <a:cs typeface="+mn-cs"/>
              </a:rPr>
              <a:t> allows the check to be deferred until later in the transaction, whereas </a:t>
            </a:r>
            <a:r>
              <a:rPr lang="en-US" dirty="0"/>
              <a:t>RESTRICT</a:t>
            </a:r>
            <a:r>
              <a:rPr lang="en-US" sz="1200" b="0" i="0" kern="1200" dirty="0">
                <a:solidFill>
                  <a:schemeClr val="tx1"/>
                </a:solidFill>
                <a:latin typeface="Calibri" pitchFamily="34" charset="0"/>
                <a:ea typeface="+mn-ea"/>
                <a:cs typeface="+mn-cs"/>
              </a:rPr>
              <a:t> does not.)</a:t>
            </a:r>
          </a:p>
          <a:p>
            <a:pPr eaLnBrk="1" hangingPunct="1"/>
            <a:r>
              <a:rPr lang="en-US" dirty="0"/>
              <a:t>- </a:t>
            </a:r>
            <a:r>
              <a:rPr lang="en-US" dirty="0" err="1"/>
              <a:t>CASCADE</a:t>
            </a:r>
            <a:r>
              <a:rPr lang="en-US" sz="1200" b="0" i="0" kern="1200" dirty="0" err="1">
                <a:solidFill>
                  <a:schemeClr val="tx1"/>
                </a:solidFill>
                <a:latin typeface="Calibri" pitchFamily="34" charset="0"/>
                <a:ea typeface="+mn-ea"/>
                <a:cs typeface="+mn-cs"/>
              </a:rPr>
              <a:t>specifies</a:t>
            </a:r>
            <a:r>
              <a:rPr lang="en-US" sz="1200" b="0" i="0" kern="1200" dirty="0">
                <a:solidFill>
                  <a:schemeClr val="tx1"/>
                </a:solidFill>
                <a:latin typeface="Calibri" pitchFamily="34" charset="0"/>
                <a:ea typeface="+mn-ea"/>
                <a:cs typeface="+mn-cs"/>
              </a:rPr>
              <a:t> that when a referenced row is deleted, row(s) referencing it should be automatically deleted as well</a:t>
            </a:r>
          </a:p>
          <a:p>
            <a:pPr eaLnBrk="1" hangingPunct="1"/>
            <a:r>
              <a:rPr lang="en-US" sz="1200" b="0" i="0" kern="1200" dirty="0">
                <a:solidFill>
                  <a:schemeClr val="tx1"/>
                </a:solidFill>
                <a:latin typeface="Calibri" pitchFamily="34" charset="0"/>
                <a:ea typeface="+mn-ea"/>
                <a:cs typeface="+mn-cs"/>
              </a:rPr>
              <a:t>- There are two other options: </a:t>
            </a:r>
            <a:r>
              <a:rPr lang="en-US" dirty="0"/>
              <a:t>SET NULL</a:t>
            </a:r>
            <a:r>
              <a:rPr lang="en-US" sz="1200" b="0" i="0" kern="1200" dirty="0">
                <a:solidFill>
                  <a:schemeClr val="tx1"/>
                </a:solidFill>
                <a:latin typeface="Calibri" pitchFamily="34" charset="0"/>
                <a:ea typeface="+mn-ea"/>
                <a:cs typeface="+mn-cs"/>
              </a:rPr>
              <a:t> </a:t>
            </a:r>
            <a:r>
              <a:rPr lang="en-US" sz="1200" b="0" i="0" kern="1200" dirty="0" err="1">
                <a:solidFill>
                  <a:schemeClr val="tx1"/>
                </a:solidFill>
                <a:latin typeface="Calibri" pitchFamily="34" charset="0"/>
                <a:ea typeface="+mn-ea"/>
                <a:cs typeface="+mn-cs"/>
              </a:rPr>
              <a:t>and</a:t>
            </a:r>
            <a:r>
              <a:rPr lang="en-US" dirty="0" err="1"/>
              <a:t>SET</a:t>
            </a:r>
            <a:r>
              <a:rPr lang="en-US" dirty="0"/>
              <a:t> DEFAULT</a:t>
            </a:r>
            <a:r>
              <a:rPr lang="en-US" sz="1200" b="0" i="0" kern="1200" dirty="0">
                <a:solidFill>
                  <a:schemeClr val="tx1"/>
                </a:solidFill>
                <a:latin typeface="Calibri" pitchFamily="34" charset="0"/>
                <a:ea typeface="+mn-ea"/>
                <a:cs typeface="+mn-cs"/>
              </a:rPr>
              <a:t>.  Note that these do not excuse you from observing any constraints. For example, if an action specifies </a:t>
            </a:r>
            <a:r>
              <a:rPr lang="en-US" dirty="0"/>
              <a:t>SET DEFAULT</a:t>
            </a:r>
            <a:r>
              <a:rPr lang="en-US" sz="1200" b="0" i="0" kern="1200" dirty="0">
                <a:solidFill>
                  <a:schemeClr val="tx1"/>
                </a:solidFill>
                <a:latin typeface="Calibri" pitchFamily="34" charset="0"/>
                <a:ea typeface="+mn-ea"/>
                <a:cs typeface="+mn-cs"/>
              </a:rPr>
              <a:t> but the default value would not satisfy the foreign key constraint, the operation will fail.</a:t>
            </a:r>
            <a:endParaRPr lang="vi-VN" dirty="0"/>
          </a:p>
        </p:txBody>
      </p:sp>
      <p:sp>
        <p:nvSpPr>
          <p:cNvPr id="96260" name="Slide Number Placeholder 3"/>
          <p:cNvSpPr>
            <a:spLocks noGrp="1"/>
          </p:cNvSpPr>
          <p:nvPr>
            <p:ph type="sldNum" sz="quarter" idx="5"/>
          </p:nvPr>
        </p:nvSpPr>
        <p:spPr>
          <a:noFill/>
        </p:spPr>
        <p:txBody>
          <a:bodyPr/>
          <a:lstStyle/>
          <a:p>
            <a:fld id="{9C1911CF-9904-45CB-B530-559802C495AE}" type="slidenum">
              <a:rPr lang="en-US" smtClean="0"/>
              <a:pPr/>
              <a:t>22</a:t>
            </a:fld>
            <a:endParaRPr lang="en-US"/>
          </a:p>
        </p:txBody>
      </p:sp>
    </p:spTree>
    <p:extLst>
      <p:ext uri="{BB962C8B-B14F-4D97-AF65-F5344CB8AC3E}">
        <p14:creationId xmlns:p14="http://schemas.microsoft.com/office/powerpoint/2010/main" val="1488342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p:spPr>
        <p:txBody>
          <a:bodyPr/>
          <a:lstStyle/>
          <a:p>
            <a:pPr eaLnBrk="1" hangingPunct="1">
              <a:buFontTx/>
              <a:buChar char="-"/>
            </a:pPr>
            <a:r>
              <a:rPr lang="en-US" dirty="0"/>
              <a:t>Right-click the table object you want to enter data into and choose the View Data menu item.</a:t>
            </a:r>
          </a:p>
          <a:p>
            <a:pPr eaLnBrk="1" hangingPunct="1">
              <a:buFontTx/>
              <a:buChar char="-"/>
            </a:pPr>
            <a:r>
              <a:rPr lang="en-US" dirty="0"/>
              <a:t>By default, the Edit Data window displays all of the records contained in the table and sorts them in ascending order based on the defined primary key. You can use the Sort/Filter option button (the funnel icon) to change this. Clicking this button produces the View Data Options window (a slight misnaming of windows and icons), which has two tabs:</a:t>
            </a:r>
          </a:p>
          <a:p>
            <a:pPr lvl="1" eaLnBrk="1" hangingPunct="1">
              <a:buFontTx/>
              <a:buChar char="-"/>
            </a:pPr>
            <a:r>
              <a:rPr lang="en-US" b="1" dirty="0"/>
              <a:t>Data Sorting </a:t>
            </a:r>
            <a:r>
              <a:rPr lang="en-US" dirty="0"/>
              <a:t>Allows you to specify how to sort data as it is displayed in the Edit Data window.</a:t>
            </a:r>
          </a:p>
          <a:p>
            <a:pPr lvl="1" eaLnBrk="1" hangingPunct="1">
              <a:buFontTx/>
              <a:buChar char="-"/>
            </a:pPr>
            <a:r>
              <a:rPr lang="en-US" b="1" dirty="0"/>
              <a:t>Filter </a:t>
            </a:r>
            <a:r>
              <a:rPr lang="en-US" dirty="0"/>
              <a:t>Allows you to specify what data to view using simple expressions. You can use standard comparison expressions within the Filter tab to filter the data you are looking for.</a:t>
            </a:r>
          </a:p>
        </p:txBody>
      </p:sp>
    </p:spTree>
    <p:extLst>
      <p:ext uri="{BB962C8B-B14F-4D97-AF65-F5344CB8AC3E}">
        <p14:creationId xmlns:p14="http://schemas.microsoft.com/office/powerpoint/2010/main" val="517932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p:spPr>
        <p:txBody>
          <a:bodyPr/>
          <a:lstStyle/>
          <a:p>
            <a:pPr eaLnBrk="1" hangingPunct="1">
              <a:buFontTx/>
              <a:buChar char="-"/>
            </a:pPr>
            <a:r>
              <a:rPr lang="en-US" dirty="0"/>
              <a:t>Right-click the table object you want to enter data into and choose the View Data menu item.</a:t>
            </a:r>
          </a:p>
          <a:p>
            <a:pPr eaLnBrk="1" hangingPunct="1">
              <a:buFontTx/>
              <a:buChar char="-"/>
            </a:pPr>
            <a:r>
              <a:rPr lang="en-US" dirty="0"/>
              <a:t>By default, the Edit Data window displays all of the records contained in the table and sorts them in ascending order based on the defined primary key. You can use the Sort/Filter option button (the funnel icon) to change this. Clicking this button produces the View Data Options window (a slight misnaming of windows and icons), which has two tabs:</a:t>
            </a:r>
          </a:p>
          <a:p>
            <a:pPr lvl="1" eaLnBrk="1" hangingPunct="1">
              <a:buFontTx/>
              <a:buChar char="-"/>
            </a:pPr>
            <a:r>
              <a:rPr lang="en-US" b="1" dirty="0"/>
              <a:t>Data Sorting </a:t>
            </a:r>
            <a:r>
              <a:rPr lang="en-US" dirty="0"/>
              <a:t>Allows you to specify how to sort data as it is displayed in the Edit Data window.</a:t>
            </a:r>
          </a:p>
          <a:p>
            <a:pPr lvl="1" eaLnBrk="1" hangingPunct="1">
              <a:buFontTx/>
              <a:buChar char="-"/>
            </a:pPr>
            <a:r>
              <a:rPr lang="en-US" b="1" dirty="0"/>
              <a:t>Filter </a:t>
            </a:r>
            <a:r>
              <a:rPr lang="en-US" dirty="0"/>
              <a:t>Allows you to specify what data to view using simple expressions. You can use standard comparison expressions within the Filter tab to filter the data you are looking for.</a:t>
            </a:r>
          </a:p>
        </p:txBody>
      </p:sp>
    </p:spTree>
    <p:extLst>
      <p:ext uri="{BB962C8B-B14F-4D97-AF65-F5344CB8AC3E}">
        <p14:creationId xmlns:p14="http://schemas.microsoft.com/office/powerpoint/2010/main" val="2981114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p:spPr>
        <p:txBody>
          <a:bodyPr/>
          <a:lstStyle/>
          <a:p>
            <a:pPr eaLnBrk="1" hangingPunct="1">
              <a:buFontTx/>
              <a:buChar char="-"/>
            </a:pPr>
            <a:r>
              <a:rPr lang="en-US"/>
              <a:t>Tools | Query Tool</a:t>
            </a:r>
          </a:p>
          <a:p>
            <a:pPr eaLnBrk="1" hangingPunct="1"/>
            <a:endParaRPr lang="en-US"/>
          </a:p>
        </p:txBody>
      </p:sp>
    </p:spTree>
    <p:extLst>
      <p:ext uri="{BB962C8B-B14F-4D97-AF65-F5344CB8AC3E}">
        <p14:creationId xmlns:p14="http://schemas.microsoft.com/office/powerpoint/2010/main" val="1449306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pPr eaLnBrk="1" hangingPunct="1"/>
            <a:endParaRPr lang="vi-VN"/>
          </a:p>
        </p:txBody>
      </p:sp>
      <p:sp>
        <p:nvSpPr>
          <p:cNvPr id="65540" name="Slide Number Placeholder 3"/>
          <p:cNvSpPr>
            <a:spLocks noGrp="1"/>
          </p:cNvSpPr>
          <p:nvPr>
            <p:ph type="sldNum" sz="quarter" idx="5"/>
          </p:nvPr>
        </p:nvSpPr>
        <p:spPr>
          <a:noFill/>
        </p:spPr>
        <p:txBody>
          <a:bodyPr/>
          <a:lstStyle/>
          <a:p>
            <a:fld id="{323DE2DB-525C-4E9C-B804-4B1EC6B6F89C}"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pPr eaLnBrk="1" hangingPunct="1"/>
            <a:endParaRPr lang="vi-VN"/>
          </a:p>
        </p:txBody>
      </p:sp>
      <p:sp>
        <p:nvSpPr>
          <p:cNvPr id="66564" name="Slide Number Placeholder 3"/>
          <p:cNvSpPr>
            <a:spLocks noGrp="1"/>
          </p:cNvSpPr>
          <p:nvPr>
            <p:ph type="sldNum" sz="quarter" idx="5"/>
          </p:nvPr>
        </p:nvSpPr>
        <p:spPr>
          <a:noFill/>
        </p:spPr>
        <p:txBody>
          <a:bodyPr/>
          <a:lstStyle/>
          <a:p>
            <a:fld id="{9DF87C7D-951C-4CAF-8E57-0A54E595B4BA}"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p:spPr>
        <p:txBody>
          <a:bodyPr/>
          <a:lstStyle/>
          <a:p>
            <a:pPr eaLnBrk="1" hangingPunct="1"/>
            <a:endParaRPr lang="vi-VN"/>
          </a:p>
        </p:txBody>
      </p:sp>
      <p:sp>
        <p:nvSpPr>
          <p:cNvPr id="67588" name="Slide Number Placeholder 3"/>
          <p:cNvSpPr>
            <a:spLocks noGrp="1"/>
          </p:cNvSpPr>
          <p:nvPr>
            <p:ph type="sldNum" sz="quarter" idx="5"/>
          </p:nvPr>
        </p:nvSpPr>
        <p:spPr>
          <a:noFill/>
        </p:spPr>
        <p:txBody>
          <a:bodyPr/>
          <a:lstStyle/>
          <a:p>
            <a:fld id="{41450C33-462E-4D88-BA12-A296689D23E2}"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pPr eaLnBrk="1" hangingPunct="1"/>
            <a:endParaRPr lang="vi-VN"/>
          </a:p>
        </p:txBody>
      </p:sp>
      <p:sp>
        <p:nvSpPr>
          <p:cNvPr id="68612" name="Slide Number Placeholder 3"/>
          <p:cNvSpPr>
            <a:spLocks noGrp="1"/>
          </p:cNvSpPr>
          <p:nvPr>
            <p:ph type="sldNum" sz="quarter" idx="5"/>
          </p:nvPr>
        </p:nvSpPr>
        <p:spPr>
          <a:noFill/>
        </p:spPr>
        <p:txBody>
          <a:bodyPr/>
          <a:lstStyle/>
          <a:p>
            <a:fld id="{593335E6-77C6-4061-86F8-5F2E02B4F11D}"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pPr eaLnBrk="1" hangingPunct="1"/>
            <a:endParaRPr lang="vi-VN"/>
          </a:p>
        </p:txBody>
      </p:sp>
      <p:sp>
        <p:nvSpPr>
          <p:cNvPr id="60420" name="Slide Number Placeholder 3"/>
          <p:cNvSpPr>
            <a:spLocks noGrp="1"/>
          </p:cNvSpPr>
          <p:nvPr>
            <p:ph type="sldNum" sz="quarter" idx="5"/>
          </p:nvPr>
        </p:nvSpPr>
        <p:spPr>
          <a:noFill/>
        </p:spPr>
        <p:txBody>
          <a:bodyPr/>
          <a:lstStyle/>
          <a:p>
            <a:fld id="{5CBF30E4-A716-4CBF-A421-500B462D8D0A}"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pPr eaLnBrk="1" hangingPunct="1"/>
            <a:endParaRPr lang="vi-VN"/>
          </a:p>
        </p:txBody>
      </p:sp>
      <p:sp>
        <p:nvSpPr>
          <p:cNvPr id="69636" name="Slide Number Placeholder 3"/>
          <p:cNvSpPr>
            <a:spLocks noGrp="1"/>
          </p:cNvSpPr>
          <p:nvPr>
            <p:ph type="sldNum" sz="quarter" idx="5"/>
          </p:nvPr>
        </p:nvSpPr>
        <p:spPr>
          <a:noFill/>
        </p:spPr>
        <p:txBody>
          <a:bodyPr/>
          <a:lstStyle/>
          <a:p>
            <a:fld id="{1A8FFCC2-766F-4A2B-9395-516AAE00DF24}"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pPr eaLnBrk="1" hangingPunct="1"/>
            <a:endParaRPr lang="vi-VN"/>
          </a:p>
        </p:txBody>
      </p:sp>
      <p:sp>
        <p:nvSpPr>
          <p:cNvPr id="70660" name="Slide Number Placeholder 3"/>
          <p:cNvSpPr>
            <a:spLocks noGrp="1"/>
          </p:cNvSpPr>
          <p:nvPr>
            <p:ph type="sldNum" sz="quarter" idx="5"/>
          </p:nvPr>
        </p:nvSpPr>
        <p:spPr>
          <a:noFill/>
        </p:spPr>
        <p:txBody>
          <a:bodyPr/>
          <a:lstStyle/>
          <a:p>
            <a:fld id="{748CCA25-9BCC-4FC6-9963-89F53229769A}"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pPr eaLnBrk="1" hangingPunct="1"/>
            <a:endParaRPr lang="vi-VN"/>
          </a:p>
        </p:txBody>
      </p:sp>
      <p:sp>
        <p:nvSpPr>
          <p:cNvPr id="71684" name="Slide Number Placeholder 3"/>
          <p:cNvSpPr>
            <a:spLocks noGrp="1"/>
          </p:cNvSpPr>
          <p:nvPr>
            <p:ph type="sldNum" sz="quarter" idx="5"/>
          </p:nvPr>
        </p:nvSpPr>
        <p:spPr>
          <a:noFill/>
        </p:spPr>
        <p:txBody>
          <a:bodyPr/>
          <a:lstStyle/>
          <a:p>
            <a:fld id="{A6D02DC7-7747-49D1-81FF-858572E6EC70}"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pPr eaLnBrk="1" hangingPunct="1"/>
            <a:r>
              <a:rPr lang="en-US" dirty="0"/>
              <a:t>GRANT { CREATE | ALL [ PRIVILEGES ] } ON TABLESPACE </a:t>
            </a:r>
            <a:r>
              <a:rPr lang="en-US" dirty="0" err="1"/>
              <a:t>tablespace_name</a:t>
            </a:r>
            <a:r>
              <a:rPr lang="en-US" dirty="0"/>
              <a:t> [, ...] TO { [ GROUP ] </a:t>
            </a:r>
            <a:r>
              <a:rPr lang="en-US" dirty="0" err="1"/>
              <a:t>role_name</a:t>
            </a:r>
            <a:r>
              <a:rPr lang="en-US" dirty="0"/>
              <a:t> | PUBLIC } [, ...] [ WITH GRANT OPTION ]</a:t>
            </a:r>
            <a:endParaRPr lang="vi-VN" dirty="0"/>
          </a:p>
        </p:txBody>
      </p:sp>
      <p:sp>
        <p:nvSpPr>
          <p:cNvPr id="72708" name="Slide Number Placeholder 3"/>
          <p:cNvSpPr>
            <a:spLocks noGrp="1"/>
          </p:cNvSpPr>
          <p:nvPr>
            <p:ph type="sldNum" sz="quarter" idx="5"/>
          </p:nvPr>
        </p:nvSpPr>
        <p:spPr>
          <a:noFill/>
        </p:spPr>
        <p:txBody>
          <a:bodyPr/>
          <a:lstStyle/>
          <a:p>
            <a:fld id="{A731AD58-D5EB-440E-80DB-7CBF16F2233B}"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p:spPr>
        <p:txBody>
          <a:bodyPr/>
          <a:lstStyle/>
          <a:p>
            <a:pPr eaLnBrk="1" hangingPunct="1">
              <a:buFontTx/>
              <a:buChar char="-"/>
            </a:pPr>
            <a:r>
              <a:rPr lang="en-US" dirty="0"/>
              <a:t>If you need to create lots of database objects with certain features or objects, you can modify the template1 database template to include the features and objects, then use it as the master template to create all of your new databases. Each new database will have the same features and objects as the template1 database template.</a:t>
            </a:r>
          </a:p>
          <a:p>
            <a:pPr eaLnBrk="1" hangingPunct="1">
              <a:buFontTx/>
              <a:buChar char="-"/>
            </a:pPr>
            <a:r>
              <a:rPr lang="en-US" dirty="0"/>
              <a:t>The template0 database template cannot be modified and always describes a generic </a:t>
            </a:r>
            <a:r>
              <a:rPr lang="en-US" dirty="0" err="1"/>
              <a:t>PostgreSQL</a:t>
            </a:r>
            <a:r>
              <a:rPr lang="en-US" dirty="0"/>
              <a:t> database object. This template uses the </a:t>
            </a:r>
            <a:r>
              <a:rPr lang="en-US" dirty="0" err="1"/>
              <a:t>pg_default</a:t>
            </a:r>
            <a:r>
              <a:rPr lang="en-US" dirty="0"/>
              <a:t> </a:t>
            </a:r>
            <a:r>
              <a:rPr lang="en-US" dirty="0" err="1"/>
              <a:t>tablespace</a:t>
            </a:r>
            <a:r>
              <a:rPr lang="en-US" dirty="0"/>
              <a:t>, and any new databases created with this template will always use the </a:t>
            </a:r>
            <a:r>
              <a:rPr lang="en-US" dirty="0" err="1"/>
              <a:t>pg_default</a:t>
            </a:r>
            <a:r>
              <a:rPr lang="en-US" dirty="0"/>
              <a:t> </a:t>
            </a:r>
            <a:r>
              <a:rPr lang="en-US" dirty="0" err="1"/>
              <a:t>tablespace</a:t>
            </a:r>
            <a:r>
              <a:rPr lang="en-US" dirty="0"/>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p:spPr>
        <p:txBody>
          <a:bodyPr/>
          <a:lstStyle/>
          <a:p>
            <a:pPr eaLnBrk="1" hangingPunct="1"/>
            <a:endParaRPr lang="vi-VN"/>
          </a:p>
        </p:txBody>
      </p:sp>
      <p:sp>
        <p:nvSpPr>
          <p:cNvPr id="74756" name="Slide Number Placeholder 3"/>
          <p:cNvSpPr>
            <a:spLocks noGrp="1"/>
          </p:cNvSpPr>
          <p:nvPr>
            <p:ph type="sldNum" sz="quarter" idx="5"/>
          </p:nvPr>
        </p:nvSpPr>
        <p:spPr>
          <a:noFill/>
        </p:spPr>
        <p:txBody>
          <a:bodyPr/>
          <a:lstStyle/>
          <a:p>
            <a:fld id="{D59EC1F6-0E6C-4BF1-9809-966DBCF37848}"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pPr eaLnBrk="1" hangingPunct="1"/>
            <a:endParaRPr lang="vi-VN"/>
          </a:p>
        </p:txBody>
      </p:sp>
      <p:sp>
        <p:nvSpPr>
          <p:cNvPr id="75780" name="Slide Number Placeholder 3"/>
          <p:cNvSpPr>
            <a:spLocks noGrp="1"/>
          </p:cNvSpPr>
          <p:nvPr>
            <p:ph type="sldNum" sz="quarter" idx="5"/>
          </p:nvPr>
        </p:nvSpPr>
        <p:spPr>
          <a:noFill/>
        </p:spPr>
        <p:txBody>
          <a:bodyPr/>
          <a:lstStyle/>
          <a:p>
            <a:fld id="{A90B53CF-EC43-40FA-A660-6C1848ABAA58}"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pPr eaLnBrk="1" hangingPunct="1"/>
            <a:endParaRPr lang="vi-VN"/>
          </a:p>
        </p:txBody>
      </p:sp>
      <p:sp>
        <p:nvSpPr>
          <p:cNvPr id="76804" name="Slide Number Placeholder 3"/>
          <p:cNvSpPr>
            <a:spLocks noGrp="1"/>
          </p:cNvSpPr>
          <p:nvPr>
            <p:ph type="sldNum" sz="quarter" idx="5"/>
          </p:nvPr>
        </p:nvSpPr>
        <p:spPr>
          <a:noFill/>
        </p:spPr>
        <p:txBody>
          <a:bodyPr/>
          <a:lstStyle/>
          <a:p>
            <a:fld id="{0566A528-CF8C-49D8-AF85-21821488103F}"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pPr eaLnBrk="1" hangingPunct="1">
              <a:buFontTx/>
              <a:buChar char="-"/>
            </a:pPr>
            <a:r>
              <a:rPr lang="en-US" dirty="0"/>
              <a:t>Sometimes related applications can share the same database, but use different schemas to hold their separate data. This makes it easier for users to find data tables related to the applications within the database. This is especially true if tables have the same names.</a:t>
            </a:r>
          </a:p>
          <a:p>
            <a:pPr eaLnBrk="1" hangingPunct="1">
              <a:buFontTx/>
              <a:buChar char="-"/>
            </a:pPr>
            <a:r>
              <a:rPr lang="en-US" dirty="0"/>
              <a:t>Table names must be unique within a schema, but can be duplicated between schemas. Tables are referenced in SQL statements using the format: </a:t>
            </a:r>
            <a:r>
              <a:rPr lang="en-US" i="1" dirty="0" err="1"/>
              <a:t>schemaname.tablename</a:t>
            </a:r>
            <a:endParaRPr lang="en-US" i="1"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p:spPr>
        <p:txBody>
          <a:bodyPr/>
          <a:lstStyle/>
          <a:p>
            <a:pPr eaLnBrk="1" hangingPunct="1"/>
            <a:endParaRPr lang="vi-VN"/>
          </a:p>
        </p:txBody>
      </p:sp>
      <p:sp>
        <p:nvSpPr>
          <p:cNvPr id="79876" name="Slide Number Placeholder 3"/>
          <p:cNvSpPr>
            <a:spLocks noGrp="1"/>
          </p:cNvSpPr>
          <p:nvPr>
            <p:ph type="sldNum" sz="quarter" idx="5"/>
          </p:nvPr>
        </p:nvSpPr>
        <p:spPr>
          <a:noFill/>
        </p:spPr>
        <p:txBody>
          <a:bodyPr/>
          <a:lstStyle/>
          <a:p>
            <a:fld id="{C7729BAD-670E-45F4-B2A4-BF8FC40B30A6}"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pPr eaLnBrk="1" hangingPunct="1"/>
            <a:endParaRPr lang="vi-VN"/>
          </a:p>
        </p:txBody>
      </p:sp>
      <p:sp>
        <p:nvSpPr>
          <p:cNvPr id="61444" name="Slide Number Placeholder 3"/>
          <p:cNvSpPr>
            <a:spLocks noGrp="1"/>
          </p:cNvSpPr>
          <p:nvPr>
            <p:ph type="sldNum" sz="quarter" idx="5"/>
          </p:nvPr>
        </p:nvSpPr>
        <p:spPr>
          <a:noFill/>
        </p:spPr>
        <p:txBody>
          <a:bodyPr/>
          <a:lstStyle/>
          <a:p>
            <a:fld id="{66AF88E9-4D43-418C-88DD-22C9C8F235C9}"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p:spPr>
        <p:txBody>
          <a:bodyPr/>
          <a:lstStyle/>
          <a:p>
            <a:pPr eaLnBrk="1" hangingPunct="1"/>
            <a:endParaRPr lang="vi-VN"/>
          </a:p>
        </p:txBody>
      </p:sp>
      <p:sp>
        <p:nvSpPr>
          <p:cNvPr id="80900" name="Slide Number Placeholder 3"/>
          <p:cNvSpPr>
            <a:spLocks noGrp="1"/>
          </p:cNvSpPr>
          <p:nvPr>
            <p:ph type="sldNum" sz="quarter" idx="5"/>
          </p:nvPr>
        </p:nvSpPr>
        <p:spPr>
          <a:noFill/>
        </p:spPr>
        <p:txBody>
          <a:bodyPr/>
          <a:lstStyle/>
          <a:p>
            <a:fld id="{38B5943E-DF01-4923-B3FC-554FF943F4C3}"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p:spPr>
        <p:txBody>
          <a:bodyPr/>
          <a:lstStyle/>
          <a:p>
            <a:pPr eaLnBrk="1" hangingPunct="1">
              <a:buFontTx/>
              <a:buChar char="-"/>
            </a:pPr>
            <a:r>
              <a:rPr lang="en-US" dirty="0"/>
              <a:t>The </a:t>
            </a:r>
            <a:r>
              <a:rPr lang="en-US" dirty="0" err="1"/>
              <a:t>pg_global</a:t>
            </a:r>
            <a:r>
              <a:rPr lang="en-US" dirty="0"/>
              <a:t> </a:t>
            </a:r>
            <a:r>
              <a:rPr lang="en-US" dirty="0" err="1"/>
              <a:t>tablespace</a:t>
            </a:r>
            <a:r>
              <a:rPr lang="en-US" dirty="0"/>
              <a:t> is used to hold </a:t>
            </a:r>
            <a:r>
              <a:rPr lang="en-US" dirty="0" err="1"/>
              <a:t>PostgreSQL</a:t>
            </a:r>
            <a:r>
              <a:rPr lang="en-US" dirty="0"/>
              <a:t> system catalogs. The system catalogs contain internal Data Dictionary information for the </a:t>
            </a:r>
            <a:r>
              <a:rPr lang="en-US" dirty="0" err="1"/>
              <a:t>PostgreSQL</a:t>
            </a:r>
            <a:r>
              <a:rPr lang="en-US" dirty="0"/>
              <a:t> system to operate. You should not create new database objects within this </a:t>
            </a:r>
            <a:r>
              <a:rPr lang="en-US" dirty="0" err="1"/>
              <a:t>tablespace</a:t>
            </a:r>
            <a:r>
              <a:rPr lang="en-US" dirty="0"/>
              <a:t>.</a:t>
            </a:r>
          </a:p>
          <a:p>
            <a:pPr eaLnBrk="1" hangingPunct="1">
              <a:buFontTx/>
              <a:buChar char="-"/>
            </a:pPr>
            <a:r>
              <a:rPr lang="en-US" dirty="0"/>
              <a:t>The difference between template0 and template1 is that template1 can be modified. If you need to create lots of database objects with certain features or objects, you can modify the template1 database template to include the features and objects, then use it as the master template to create all of your new databases. Each new database will have the same features and objects as the template1 database template. The template0 database template cannot be modified and always describes a generic </a:t>
            </a:r>
            <a:r>
              <a:rPr lang="en-US" dirty="0" err="1"/>
              <a:t>PostgreSQL</a:t>
            </a:r>
            <a:r>
              <a:rPr lang="en-US" dirty="0"/>
              <a:t> database object. This template uses the </a:t>
            </a:r>
            <a:r>
              <a:rPr lang="en-US" dirty="0" err="1"/>
              <a:t>pg_default</a:t>
            </a:r>
            <a:r>
              <a:rPr lang="en-US" dirty="0"/>
              <a:t> </a:t>
            </a:r>
            <a:r>
              <a:rPr lang="en-US" dirty="0" err="1"/>
              <a:t>tablespace</a:t>
            </a:r>
            <a:r>
              <a:rPr lang="en-US" dirty="0"/>
              <a:t>, and any new databases created with this template will always use the </a:t>
            </a:r>
            <a:r>
              <a:rPr lang="en-US" dirty="0" err="1"/>
              <a:t>pg_default</a:t>
            </a:r>
            <a:r>
              <a:rPr lang="en-US" dirty="0"/>
              <a:t> </a:t>
            </a:r>
            <a:r>
              <a:rPr lang="en-US" dirty="0" err="1"/>
              <a:t>tablespace</a:t>
            </a:r>
            <a:r>
              <a:rPr lang="en-US" dirty="0"/>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p:spPr>
        <p:txBody>
          <a:bodyPr/>
          <a:lstStyle/>
          <a:p>
            <a:pPr eaLnBrk="1" hangingPunct="1"/>
            <a:r>
              <a:rPr lang="en-US" b="1"/>
              <a:t>American National Standards Institute</a:t>
            </a:r>
            <a:r>
              <a:rPr lang="en-US"/>
              <a:t>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p:spPr>
        <p:txBody>
          <a:bodyPr/>
          <a:lstStyle/>
          <a:p>
            <a:pPr eaLnBrk="1" hangingPunct="1"/>
            <a:endParaRPr lang="vi-VN"/>
          </a:p>
        </p:txBody>
      </p:sp>
      <p:sp>
        <p:nvSpPr>
          <p:cNvPr id="83972" name="Slide Number Placeholder 3"/>
          <p:cNvSpPr>
            <a:spLocks noGrp="1"/>
          </p:cNvSpPr>
          <p:nvPr>
            <p:ph type="sldNum" sz="quarter" idx="5"/>
          </p:nvPr>
        </p:nvSpPr>
        <p:spPr>
          <a:noFill/>
        </p:spPr>
        <p:txBody>
          <a:bodyPr/>
          <a:lstStyle/>
          <a:p>
            <a:fld id="{46A3A741-BB75-4B8B-9598-B47BEF101094}"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p:spPr>
        <p:txBody>
          <a:bodyPr/>
          <a:lstStyle/>
          <a:p>
            <a:pPr eaLnBrk="1" hangingPunct="1"/>
            <a:endParaRPr lang="vi-VN"/>
          </a:p>
        </p:txBody>
      </p:sp>
      <p:sp>
        <p:nvSpPr>
          <p:cNvPr id="84996" name="Slide Number Placeholder 3"/>
          <p:cNvSpPr>
            <a:spLocks noGrp="1"/>
          </p:cNvSpPr>
          <p:nvPr>
            <p:ph type="sldNum" sz="quarter" idx="5"/>
          </p:nvPr>
        </p:nvSpPr>
        <p:spPr>
          <a:noFill/>
        </p:spPr>
        <p:txBody>
          <a:bodyPr/>
          <a:lstStyle/>
          <a:p>
            <a:fld id="{C0C804F6-1AF4-4100-AA82-2D4877729296}"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p:spPr>
        <p:txBody>
          <a:bodyPr/>
          <a:lstStyle/>
          <a:p>
            <a:pPr eaLnBrk="1" hangingPunct="1"/>
            <a:endParaRPr lang="vi-V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p:spPr>
        <p:txBody>
          <a:bodyPr/>
          <a:lstStyle/>
          <a:p>
            <a:pPr eaLnBrk="1" hangingPunct="1"/>
            <a:endParaRPr lang="vi-VN"/>
          </a:p>
        </p:txBody>
      </p:sp>
    </p:spTree>
    <p:extLst>
      <p:ext uri="{BB962C8B-B14F-4D97-AF65-F5344CB8AC3E}">
        <p14:creationId xmlns:p14="http://schemas.microsoft.com/office/powerpoint/2010/main" val="6541509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p:spPr>
        <p:txBody>
          <a:bodyPr/>
          <a:lstStyle/>
          <a:p>
            <a:pPr eaLnBrk="1" hangingPunct="1">
              <a:buFontTx/>
              <a:buChar char="-"/>
            </a:pPr>
            <a:r>
              <a:rPr lang="en-US"/>
              <a:t>Double-click the Customer table icon in pgAdmin III. The Table Properties window appears for the table. Click the Privileges tab, showing the configuration window to set permissions on the table</a:t>
            </a:r>
          </a:p>
          <a:p>
            <a:pPr eaLnBrk="1" hangingPunct="1">
              <a:buFontTx/>
              <a:buChar char="-"/>
            </a:pPr>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p:spPr>
        <p:txBody>
          <a:bodyPr/>
          <a:lstStyle/>
          <a:p>
            <a:pPr eaLnBrk="1" hangingPunct="1"/>
            <a:endParaRPr lang="vi-VN"/>
          </a:p>
        </p:txBody>
      </p:sp>
      <p:sp>
        <p:nvSpPr>
          <p:cNvPr id="101380" name="Slide Number Placeholder 3"/>
          <p:cNvSpPr>
            <a:spLocks noGrp="1"/>
          </p:cNvSpPr>
          <p:nvPr>
            <p:ph type="sldNum" sz="quarter" idx="5"/>
          </p:nvPr>
        </p:nvSpPr>
        <p:spPr>
          <a:noFill/>
        </p:spPr>
        <p:txBody>
          <a:bodyPr/>
          <a:lstStyle/>
          <a:p>
            <a:fld id="{23453141-8C3B-494F-9EC2-998E76C2D283}" type="slidenum">
              <a:rPr lang="en-US" smtClean="0"/>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p:spPr>
        <p:txBody>
          <a:bodyPr/>
          <a:lstStyle/>
          <a:p>
            <a:pPr eaLnBrk="1" hangingPunct="1">
              <a:buFontTx/>
              <a:buChar char="-"/>
            </a:pPr>
            <a:r>
              <a:rPr lang="en-US"/>
              <a:t>In the Role Privileges section, you must select the Inherits Rights from Parent Roles check box. This ensures that the Login Role will inherit the privileges assigned to the Group Role it is assigned to.</a:t>
            </a:r>
          </a:p>
          <a:p>
            <a:pPr eaLnBrk="1" hangingPunct="1">
              <a:buFontTx/>
              <a:buChar char="-"/>
            </a:pPr>
            <a:r>
              <a:rPr lang="en-US"/>
              <a:t>After filling in the Properties tab, click the Role Membership tab. This is where you assign the Login Role to one or more Group Roles. For a Salesman account, click the Salesman group name in the left box and click the right arrows. The Salesman group name is added to the Member In list.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pPr eaLnBrk="1" hangingPunct="1"/>
            <a:endParaRPr lang="vi-VN"/>
          </a:p>
        </p:txBody>
      </p:sp>
      <p:sp>
        <p:nvSpPr>
          <p:cNvPr id="62468" name="Slide Number Placeholder 3"/>
          <p:cNvSpPr>
            <a:spLocks noGrp="1"/>
          </p:cNvSpPr>
          <p:nvPr>
            <p:ph type="sldNum" sz="quarter" idx="5"/>
          </p:nvPr>
        </p:nvSpPr>
        <p:spPr>
          <a:noFill/>
        </p:spPr>
        <p:txBody>
          <a:bodyPr/>
          <a:lstStyle/>
          <a:p>
            <a:fld id="{A0A380E8-6E17-4831-8F94-1CA4D1F0BB58}"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p:spPr>
        <p:txBody>
          <a:bodyPr/>
          <a:lstStyle/>
          <a:p>
            <a:pPr eaLnBrk="1" hangingPunct="1"/>
            <a:r>
              <a:rPr lang="fr-FR"/>
              <a:t>Permission denied</a:t>
            </a:r>
            <a:r>
              <a:rPr lang="fr-FR" baseline="0"/>
              <a:t> for schema store </a:t>
            </a:r>
            <a:r>
              <a:rPr lang="fr-FR" baseline="0">
                <a:sym typeface="Wingdings" pitchFamily="2" charset="2"/>
              </a:rPr>
              <a:t> can dat quyen su dung (USAGE) tren schema store</a:t>
            </a:r>
            <a:endParaRPr lang="vi-VN"/>
          </a:p>
        </p:txBody>
      </p:sp>
      <p:sp>
        <p:nvSpPr>
          <p:cNvPr id="103428" name="Slide Number Placeholder 3"/>
          <p:cNvSpPr>
            <a:spLocks noGrp="1"/>
          </p:cNvSpPr>
          <p:nvPr>
            <p:ph type="sldNum" sz="quarter" idx="5"/>
          </p:nvPr>
        </p:nvSpPr>
        <p:spPr>
          <a:noFill/>
        </p:spPr>
        <p:txBody>
          <a:bodyPr/>
          <a:lstStyle/>
          <a:p>
            <a:fld id="{1BE36E56-6CDF-4BAF-B175-21B470FC94E5}" type="slidenum">
              <a:rPr lang="en-US" smtClean="0"/>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err="1"/>
              <a:t>PostgreSQL</a:t>
            </a:r>
            <a:r>
              <a:rPr lang="en-US" dirty="0"/>
              <a:t> provides a method called </a:t>
            </a:r>
            <a:r>
              <a:rPr lang="en-US" i="1" dirty="0"/>
              <a:t>vacuuming </a:t>
            </a:r>
            <a:r>
              <a:rPr lang="en-US" dirty="0"/>
              <a:t>to remove records marked for deletion.</a:t>
            </a:r>
          </a:p>
          <a:p>
            <a:pPr eaLnBrk="1" hangingPunct="1"/>
            <a:endParaRPr lang="vi-VN" dirty="0"/>
          </a:p>
        </p:txBody>
      </p:sp>
      <p:sp>
        <p:nvSpPr>
          <p:cNvPr id="104452" name="Slide Number Placeholder 3"/>
          <p:cNvSpPr>
            <a:spLocks noGrp="1"/>
          </p:cNvSpPr>
          <p:nvPr>
            <p:ph type="sldNum" sz="quarter" idx="5"/>
          </p:nvPr>
        </p:nvSpPr>
        <p:spPr>
          <a:noFill/>
        </p:spPr>
        <p:txBody>
          <a:bodyPr/>
          <a:lstStyle/>
          <a:p>
            <a:fld id="{13D169D4-8032-4CB5-90A7-3DC3C6935DE5}" type="slidenum">
              <a:rPr lang="en-US" smtClean="0"/>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p:spPr>
        <p:txBody>
          <a:bodyPr/>
          <a:lstStyle/>
          <a:p>
            <a:pPr eaLnBrk="1" hangingPunct="1">
              <a:buFontTx/>
              <a:buChar char="-"/>
            </a:pPr>
            <a:r>
              <a:rPr lang="en-US"/>
              <a:t>To manually vacuum a table or database, right-click the table or database object and select Maintenance. The Maintain Table (or Database) window appears</a:t>
            </a:r>
          </a:p>
          <a:p>
            <a:pPr eaLnBrk="1" hangingPunct="1">
              <a:buFontTx/>
              <a:buChar char="-"/>
            </a:pPr>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a:ln/>
        </p:spPr>
        <p:txBody>
          <a:bodyPr/>
          <a:lstStyle/>
          <a:p>
            <a:pPr eaLnBrk="1" hangingPunct="1"/>
            <a:endParaRPr lang="vi-VN"/>
          </a:p>
        </p:txBody>
      </p:sp>
      <p:sp>
        <p:nvSpPr>
          <p:cNvPr id="107524" name="Slide Number Placeholder 3"/>
          <p:cNvSpPr>
            <a:spLocks noGrp="1"/>
          </p:cNvSpPr>
          <p:nvPr>
            <p:ph type="sldNum" sz="quarter" idx="5"/>
          </p:nvPr>
        </p:nvSpPr>
        <p:spPr>
          <a:noFill/>
        </p:spPr>
        <p:txBody>
          <a:bodyPr/>
          <a:lstStyle/>
          <a:p>
            <a:fld id="{2B6984F8-F69B-4113-B7A0-4E80026B920E}" type="slidenum">
              <a:rPr lang="en-US" smtClean="0"/>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p:spPr>
        <p:txBody>
          <a:bodyPr/>
          <a:lstStyle/>
          <a:p>
            <a:pPr eaLnBrk="1" hangingPunct="1"/>
            <a:endParaRPr lang="vi-VN"/>
          </a:p>
        </p:txBody>
      </p:sp>
      <p:sp>
        <p:nvSpPr>
          <p:cNvPr id="108548" name="Slide Number Placeholder 3"/>
          <p:cNvSpPr>
            <a:spLocks noGrp="1"/>
          </p:cNvSpPr>
          <p:nvPr>
            <p:ph type="sldNum" sz="quarter" idx="5"/>
          </p:nvPr>
        </p:nvSpPr>
        <p:spPr>
          <a:noFill/>
        </p:spPr>
        <p:txBody>
          <a:bodyPr/>
          <a:lstStyle/>
          <a:p>
            <a:fld id="{C5C87DD8-2106-4B3A-AAE1-7D8D622578B5}" type="slidenum">
              <a:rPr lang="en-US" smtClean="0"/>
              <a:pPr/>
              <a:t>55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pPr eaLnBrk="1" hangingPunct="1"/>
            <a:endParaRPr lang="vi-VN"/>
          </a:p>
        </p:txBody>
      </p:sp>
      <p:sp>
        <p:nvSpPr>
          <p:cNvPr id="63492" name="Slide Number Placeholder 3"/>
          <p:cNvSpPr>
            <a:spLocks noGrp="1"/>
          </p:cNvSpPr>
          <p:nvPr>
            <p:ph type="sldNum" sz="quarter" idx="5"/>
          </p:nvPr>
        </p:nvSpPr>
        <p:spPr>
          <a:noFill/>
        </p:spPr>
        <p:txBody>
          <a:bodyPr/>
          <a:lstStyle/>
          <a:p>
            <a:fld id="{DD2B4BB2-C93B-4C38-ADC6-E4479055FD25}"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pPr eaLnBrk="1" hangingPunct="1"/>
            <a:endParaRPr lang="vi-VN"/>
          </a:p>
        </p:txBody>
      </p:sp>
      <p:sp>
        <p:nvSpPr>
          <p:cNvPr id="64516" name="Slide Number Placeholder 3"/>
          <p:cNvSpPr>
            <a:spLocks noGrp="1"/>
          </p:cNvSpPr>
          <p:nvPr>
            <p:ph type="sldNum" sz="quarter" idx="5"/>
          </p:nvPr>
        </p:nvSpPr>
        <p:spPr>
          <a:noFill/>
        </p:spPr>
        <p:txBody>
          <a:bodyPr/>
          <a:lstStyle/>
          <a:p>
            <a:fld id="{CA5BA2C6-0EDF-4FA6-AEC4-1B9165A6C176}"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p:spPr>
        <p:txBody>
          <a:bodyPr/>
          <a:lstStyle/>
          <a:p>
            <a:pPr eaLnBrk="1" hangingPunct="1"/>
            <a:endParaRPr lang="vi-VN"/>
          </a:p>
        </p:txBody>
      </p:sp>
      <p:sp>
        <p:nvSpPr>
          <p:cNvPr id="86020" name="Slide Number Placeholder 3"/>
          <p:cNvSpPr>
            <a:spLocks noGrp="1"/>
          </p:cNvSpPr>
          <p:nvPr>
            <p:ph type="sldNum" sz="quarter" idx="5"/>
          </p:nvPr>
        </p:nvSpPr>
        <p:spPr>
          <a:noFill/>
        </p:spPr>
        <p:txBody>
          <a:bodyPr/>
          <a:lstStyle/>
          <a:p>
            <a:fld id="{F75003C0-B622-487B-B3FE-B59D086AF3AA}" type="slidenum">
              <a:rPr lang="en-US" smtClean="0"/>
              <a:pPr/>
              <a:t>8</a:t>
            </a:fld>
            <a:endParaRPr lang="en-US"/>
          </a:p>
        </p:txBody>
      </p:sp>
    </p:spTree>
    <p:extLst>
      <p:ext uri="{BB962C8B-B14F-4D97-AF65-F5344CB8AC3E}">
        <p14:creationId xmlns:p14="http://schemas.microsoft.com/office/powerpoint/2010/main" val="1283198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p:spPr>
        <p:txBody>
          <a:bodyPr/>
          <a:lstStyle/>
          <a:p>
            <a:pPr eaLnBrk="1" hangingPunct="1"/>
            <a:endParaRPr lang="vi-VN"/>
          </a:p>
        </p:txBody>
      </p:sp>
      <p:sp>
        <p:nvSpPr>
          <p:cNvPr id="87044" name="Slide Number Placeholder 3"/>
          <p:cNvSpPr>
            <a:spLocks noGrp="1"/>
          </p:cNvSpPr>
          <p:nvPr>
            <p:ph type="sldNum" sz="quarter" idx="5"/>
          </p:nvPr>
        </p:nvSpPr>
        <p:spPr>
          <a:noFill/>
        </p:spPr>
        <p:txBody>
          <a:bodyPr/>
          <a:lstStyle/>
          <a:p>
            <a:fld id="{E6CDE0CB-7728-4474-A4E3-41BEAA835E12}" type="slidenum">
              <a:rPr lang="en-US" smtClean="0"/>
              <a:pPr/>
              <a:t>9</a:t>
            </a:fld>
            <a:endParaRPr lang="en-US"/>
          </a:p>
        </p:txBody>
      </p:sp>
    </p:spTree>
    <p:extLst>
      <p:ext uri="{BB962C8B-B14F-4D97-AF65-F5344CB8AC3E}">
        <p14:creationId xmlns:p14="http://schemas.microsoft.com/office/powerpoint/2010/main" val="3326021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4"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5" name="Rounded Rectangle 12"/>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6"/>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9"/>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Rectangle 10"/>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11" name="Date Placeholder 27"/>
          <p:cNvSpPr>
            <a:spLocks noGrp="1"/>
          </p:cNvSpPr>
          <p:nvPr>
            <p:ph type="dt" sz="half" idx="10"/>
          </p:nvPr>
        </p:nvSpPr>
        <p:spPr/>
        <p:txBody>
          <a:bodyPr/>
          <a:lstStyle>
            <a:lvl1pPr>
              <a:defRPr/>
            </a:lvl1pPr>
          </a:lstStyle>
          <a:p>
            <a:pPr>
              <a:defRPr/>
            </a:pPr>
            <a:fld id="{5668FCDF-036B-4AFA-B7F1-E2509E34E04A}" type="datetime1">
              <a:rPr lang="en-US"/>
              <a:pPr>
                <a:defRPr/>
              </a:pPr>
              <a:t>2/19/2019</a:t>
            </a:fld>
            <a:endParaRPr lang="en-US"/>
          </a:p>
        </p:txBody>
      </p:sp>
      <p:sp>
        <p:nvSpPr>
          <p:cNvPr id="12" name="Footer Placeholder 16"/>
          <p:cNvSpPr>
            <a:spLocks noGrp="1"/>
          </p:cNvSpPr>
          <p:nvPr>
            <p:ph type="ftr" sz="quarter" idx="11"/>
          </p:nvPr>
        </p:nvSpPr>
        <p:spPr/>
        <p:txBody>
          <a:bodyPr/>
          <a:lstStyle>
            <a:lvl1pPr>
              <a:defRPr/>
            </a:lvl1pPr>
          </a:lstStyle>
          <a:p>
            <a:pPr>
              <a:defRPr/>
            </a:pPr>
            <a:endParaRPr lang="en-US"/>
          </a:p>
        </p:txBody>
      </p:sp>
      <p:sp>
        <p:nvSpPr>
          <p:cNvPr id="13" name="Slide Number Placeholder 28"/>
          <p:cNvSpPr>
            <a:spLocks noGrp="1"/>
          </p:cNvSpPr>
          <p:nvPr>
            <p:ph type="sldNum" sz="quarter" idx="12"/>
          </p:nvPr>
        </p:nvSpPr>
        <p:spPr/>
        <p:txBody>
          <a:bodyPr/>
          <a:lstStyle>
            <a:lvl1pPr>
              <a:defRPr sz="1400">
                <a:solidFill>
                  <a:srgbClr val="FFFFFF"/>
                </a:solidFill>
              </a:defRPr>
            </a:lvl1pPr>
          </a:lstStyle>
          <a:p>
            <a:pPr>
              <a:defRPr/>
            </a:pPr>
            <a:fld id="{FE467370-2FD4-4150-B5EE-8BF05A53599B}"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0D2D7B9D-FFCB-44E5-91F2-E9CB2DC961C5}" type="datetime1">
              <a:rPr lang="en-US"/>
              <a:pPr>
                <a:defRPr/>
              </a:pPr>
              <a:t>2/19/2019</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CFF4CD8C-3F1B-4D50-9BF2-7F8D6956765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90219632-0D50-4D11-82EA-47963C850735}" type="datetime1">
              <a:rPr lang="en-US"/>
              <a:pPr>
                <a:defRPr/>
              </a:pPr>
              <a:t>2/19/2019</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3B317D2E-A0BC-4E14-93E9-67FD6595C96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4000" baseline="0">
                <a:solidFill>
                  <a:schemeClr val="accent1"/>
                </a:solidFill>
                <a:latin typeface="Arial" pitchFamily="34" charset="0"/>
              </a:defRPr>
            </a:lvl1pPr>
          </a:lstStyle>
          <a:p>
            <a:r>
              <a:rPr lang="en-US" dirty="0"/>
              <a:t>Click to edit Master title style</a:t>
            </a:r>
          </a:p>
        </p:txBody>
      </p:sp>
      <p:sp>
        <p:nvSpPr>
          <p:cNvPr id="8" name="Content Placeholder 7"/>
          <p:cNvSpPr>
            <a:spLocks noGrp="1"/>
          </p:cNvSpPr>
          <p:nvPr>
            <p:ph sz="quarter" idx="1"/>
          </p:nvPr>
        </p:nvSpPr>
        <p:spPr>
          <a:xfrm>
            <a:off x="914400" y="1447800"/>
            <a:ext cx="7772400" cy="4572000"/>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18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13"/>
          <p:cNvSpPr>
            <a:spLocks noGrp="1"/>
          </p:cNvSpPr>
          <p:nvPr>
            <p:ph type="dt" sz="half" idx="10"/>
          </p:nvPr>
        </p:nvSpPr>
        <p:spPr/>
        <p:txBody>
          <a:bodyPr/>
          <a:lstStyle>
            <a:lvl1pPr>
              <a:defRPr/>
            </a:lvl1pPr>
          </a:lstStyle>
          <a:p>
            <a:pPr>
              <a:defRPr/>
            </a:pPr>
            <a:fld id="{4A783D29-6E0E-4568-AE9A-990FF9CD07B8}" type="datetime1">
              <a:rPr lang="en-US"/>
              <a:pPr>
                <a:defRPr/>
              </a:pPr>
              <a:t>2/19/2019</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610D969A-A5A3-4A5C-8E34-6D366EC352F1}"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5"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6"/>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7"/>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8"/>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p:cNvSpPr>
            <a:spLocks noGrp="1"/>
          </p:cNvSpPr>
          <p:nvPr>
            <p:ph type="dt" sz="half" idx="10"/>
          </p:nvPr>
        </p:nvSpPr>
        <p:spPr/>
        <p:txBody>
          <a:bodyPr/>
          <a:lstStyle>
            <a:lvl1pPr>
              <a:defRPr/>
            </a:lvl1pPr>
          </a:lstStyle>
          <a:p>
            <a:pPr>
              <a:defRPr/>
            </a:pPr>
            <a:fld id="{26D006CA-8DE8-4320-A1AA-84E65AE9DE1E}" type="datetime1">
              <a:rPr lang="en-US"/>
              <a:pPr>
                <a:defRPr/>
              </a:pPr>
              <a:t>2/19/2019</a:t>
            </a:fld>
            <a:endParaRPr lang="en-US"/>
          </a:p>
        </p:txBody>
      </p:sp>
      <p:sp>
        <p:nvSpPr>
          <p:cNvPr id="10" name="Footer Placeholder 4"/>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p:cNvSpPr>
            <a:spLocks noGrp="1"/>
          </p:cNvSpPr>
          <p:nvPr>
            <p:ph type="sldNum" sz="quarter" idx="12"/>
          </p:nvPr>
        </p:nvSpPr>
        <p:spPr>
          <a:xfrm>
            <a:off x="146050" y="6208713"/>
            <a:ext cx="457200" cy="457200"/>
          </a:xfrm>
        </p:spPr>
        <p:txBody>
          <a:bodyPr/>
          <a:lstStyle>
            <a:lvl1pPr>
              <a:defRPr/>
            </a:lvl1pPr>
          </a:lstStyle>
          <a:p>
            <a:pPr>
              <a:defRPr/>
            </a:pPr>
            <a:fld id="{14126AA2-5505-4F12-8667-DA8B66639B65}"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86347D58-326D-4429-A936-8B04A1DD6ACD}" type="datetime1">
              <a:rPr lang="en-US"/>
              <a:pPr>
                <a:defRPr/>
              </a:pPr>
              <a:t>2/19/2019</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83E5244E-944D-448C-9A93-E06791316AF0}"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p:cNvSpPr>
            <a:spLocks noGrp="1"/>
          </p:cNvSpPr>
          <p:nvPr>
            <p:ph type="dt" sz="half" idx="10"/>
          </p:nvPr>
        </p:nvSpPr>
        <p:spPr/>
        <p:txBody>
          <a:bodyPr/>
          <a:lstStyle>
            <a:lvl1pPr>
              <a:defRPr/>
            </a:lvl1pPr>
          </a:lstStyle>
          <a:p>
            <a:pPr>
              <a:defRPr/>
            </a:pPr>
            <a:fld id="{8D9082E8-C4C5-4939-AE78-396BB39A6F4E}" type="datetime1">
              <a:rPr lang="en-US"/>
              <a:pPr>
                <a:defRPr/>
              </a:pPr>
              <a:t>2/19/2019</a:t>
            </a:fld>
            <a:endParaRPr lang="en-US"/>
          </a:p>
        </p:txBody>
      </p:sp>
      <p:sp>
        <p:nvSpPr>
          <p:cNvPr id="8" name="Footer Placeholder 2"/>
          <p:cNvSpPr>
            <a:spLocks noGrp="1"/>
          </p:cNvSpPr>
          <p:nvPr>
            <p:ph type="ftr" sz="quarter" idx="11"/>
          </p:nvPr>
        </p:nvSpPr>
        <p:spPr/>
        <p:txBody>
          <a:bodyPr/>
          <a:lstStyle>
            <a:lvl1pPr>
              <a:defRPr/>
            </a:lvl1pPr>
          </a:lstStyle>
          <a:p>
            <a:pPr>
              <a:defRPr/>
            </a:pPr>
            <a:endParaRPr lang="en-US"/>
          </a:p>
        </p:txBody>
      </p:sp>
      <p:sp>
        <p:nvSpPr>
          <p:cNvPr id="9" name="Slide Number Placeholder 22"/>
          <p:cNvSpPr>
            <a:spLocks noGrp="1"/>
          </p:cNvSpPr>
          <p:nvPr>
            <p:ph type="sldNum" sz="quarter" idx="12"/>
          </p:nvPr>
        </p:nvSpPr>
        <p:spPr/>
        <p:txBody>
          <a:bodyPr/>
          <a:lstStyle>
            <a:lvl1pPr>
              <a:defRPr/>
            </a:lvl1pPr>
          </a:lstStyle>
          <a:p>
            <a:pPr>
              <a:defRPr/>
            </a:pPr>
            <a:fld id="{5784A072-9950-4B05-8D85-E960480B6624}"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59486F3A-BCA3-4E7A-BD5E-CB065C61ADBE}" type="datetime1">
              <a:rPr lang="en-US"/>
              <a:pPr>
                <a:defRPr/>
              </a:pPr>
              <a:t>2/19/2019</a:t>
            </a:fld>
            <a:endParaRPr lang="en-US"/>
          </a:p>
        </p:txBody>
      </p:sp>
      <p:sp>
        <p:nvSpPr>
          <p:cNvPr id="4" name="Footer Placeholder 2"/>
          <p:cNvSpPr>
            <a:spLocks noGrp="1"/>
          </p:cNvSpPr>
          <p:nvPr>
            <p:ph type="ftr" sz="quarter" idx="11"/>
          </p:nvPr>
        </p:nvSpPr>
        <p:spPr/>
        <p:txBody>
          <a:bodyPr/>
          <a:lstStyle>
            <a:lvl1pPr>
              <a:defRPr/>
            </a:lvl1pPr>
          </a:lstStyle>
          <a:p>
            <a:pPr>
              <a:defRPr/>
            </a:pPr>
            <a:endParaRPr lang="en-US"/>
          </a:p>
        </p:txBody>
      </p:sp>
      <p:sp>
        <p:nvSpPr>
          <p:cNvPr id="5" name="Slide Number Placeholder 22"/>
          <p:cNvSpPr>
            <a:spLocks noGrp="1"/>
          </p:cNvSpPr>
          <p:nvPr>
            <p:ph type="sldNum" sz="quarter" idx="12"/>
          </p:nvPr>
        </p:nvSpPr>
        <p:spPr/>
        <p:txBody>
          <a:bodyPr/>
          <a:lstStyle>
            <a:lvl1pPr>
              <a:defRPr/>
            </a:lvl1pPr>
          </a:lstStyle>
          <a:p>
            <a:pPr>
              <a:defRPr/>
            </a:pPr>
            <a:fld id="{271E1D9F-E41A-48DD-A0E0-B107ECAA74A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fld id="{A425E001-8135-4FF7-87C1-063363D74CA0}" type="datetime1">
              <a:rPr lang="en-US"/>
              <a:pPr>
                <a:defRPr/>
              </a:pPr>
              <a:t>2/19/2019</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22"/>
          <p:cNvSpPr>
            <a:spLocks noGrp="1"/>
          </p:cNvSpPr>
          <p:nvPr>
            <p:ph type="sldNum" sz="quarter" idx="12"/>
          </p:nvPr>
        </p:nvSpPr>
        <p:spPr/>
        <p:txBody>
          <a:bodyPr/>
          <a:lstStyle>
            <a:lvl1pPr>
              <a:defRPr/>
            </a:lvl1pPr>
          </a:lstStyle>
          <a:p>
            <a:pPr>
              <a:defRPr/>
            </a:pPr>
            <a:fld id="{A9E839FD-F7ED-44A7-818E-CBFAD6BA0862}"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6" name="Rounded Rectangle 8"/>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4"/>
          <p:cNvSpPr>
            <a:spLocks noGrp="1"/>
          </p:cNvSpPr>
          <p:nvPr>
            <p:ph type="dt" sz="half" idx="10"/>
          </p:nvPr>
        </p:nvSpPr>
        <p:spPr/>
        <p:txBody>
          <a:bodyPr/>
          <a:lstStyle>
            <a:lvl1pPr>
              <a:defRPr/>
            </a:lvl1pPr>
          </a:lstStyle>
          <a:p>
            <a:pPr>
              <a:defRPr/>
            </a:pPr>
            <a:fld id="{28EE46B0-983D-4198-A40A-C696EAB09A75}" type="datetime1">
              <a:rPr lang="en-US"/>
              <a:pPr>
                <a:defRPr/>
              </a:pPr>
              <a:t>2/19/2019</a:t>
            </a:fld>
            <a:endParaRPr lang="en-US"/>
          </a:p>
        </p:txBody>
      </p:sp>
      <p:sp>
        <p:nvSpPr>
          <p:cNvPr id="8" name="Footer Placeholder 5"/>
          <p:cNvSpPr>
            <a:spLocks noGrp="1"/>
          </p:cNvSpPr>
          <p:nvPr>
            <p:ph type="ftr" sz="quarter" idx="11"/>
          </p:nvPr>
        </p:nvSpPr>
        <p:spPr/>
        <p:txBody>
          <a:bodyPr/>
          <a:lstStyle>
            <a:lvl1pPr>
              <a:defRPr/>
            </a:lvl1pPr>
          </a:lstStyle>
          <a:p>
            <a:pPr>
              <a:defRPr/>
            </a:pPr>
            <a:endParaRPr lang="en-US"/>
          </a:p>
        </p:txBody>
      </p:sp>
      <p:sp>
        <p:nvSpPr>
          <p:cNvPr id="9" name="Slide Number Placeholder 6"/>
          <p:cNvSpPr>
            <a:spLocks noGrp="1"/>
          </p:cNvSpPr>
          <p:nvPr>
            <p:ph type="sldNum" sz="quarter" idx="12"/>
          </p:nvPr>
        </p:nvSpPr>
        <p:spPr/>
        <p:txBody>
          <a:bodyPr/>
          <a:lstStyle>
            <a:lvl1pPr>
              <a:defRPr/>
            </a:lvl1pPr>
          </a:lstStyle>
          <a:p>
            <a:pPr>
              <a:defRPr/>
            </a:pPr>
            <a:fld id="{1B8831FD-B948-4622-89BC-5EE9138ABF7F}"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10"/>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11"/>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12"/>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a:t>Click icon to add picture</a:t>
            </a:r>
            <a:endParaRPr lang="en-US" noProof="0" dirty="0"/>
          </a:p>
        </p:txBody>
      </p:sp>
      <p:sp>
        <p:nvSpPr>
          <p:cNvPr id="8" name="Date Placeholder 4"/>
          <p:cNvSpPr>
            <a:spLocks noGrp="1"/>
          </p:cNvSpPr>
          <p:nvPr>
            <p:ph type="dt" sz="half" idx="10"/>
          </p:nvPr>
        </p:nvSpPr>
        <p:spPr/>
        <p:txBody>
          <a:bodyPr/>
          <a:lstStyle>
            <a:lvl1pPr>
              <a:defRPr/>
            </a:lvl1pPr>
          </a:lstStyle>
          <a:p>
            <a:pPr>
              <a:defRPr/>
            </a:pPr>
            <a:fld id="{78F83BA1-8CD1-4A18-B0C0-D6A22383C84D}" type="datetime1">
              <a:rPr lang="en-US"/>
              <a:pPr>
                <a:defRPr/>
              </a:pPr>
              <a:t>2/19/2019</a:t>
            </a:fld>
            <a:endParaRPr lang="en-US"/>
          </a:p>
        </p:txBody>
      </p:sp>
      <p:sp>
        <p:nvSpPr>
          <p:cNvPr id="9" name="Footer Placeholder 5"/>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p:cNvSpPr>
            <a:spLocks noGrp="1"/>
          </p:cNvSpPr>
          <p:nvPr>
            <p:ph type="sldNum" sz="quarter" idx="12"/>
          </p:nvPr>
        </p:nvSpPr>
        <p:spPr>
          <a:xfrm>
            <a:off x="146050" y="6208713"/>
            <a:ext cx="457200" cy="457200"/>
          </a:xfrm>
        </p:spPr>
        <p:txBody>
          <a:bodyPr/>
          <a:lstStyle>
            <a:lvl1pPr>
              <a:defRPr/>
            </a:lvl1pPr>
          </a:lstStyle>
          <a:p>
            <a:pPr>
              <a:defRPr/>
            </a:pPr>
            <a:fld id="{EE0BC702-C09B-4971-8092-60F36A6956E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8" name="Rounded Rectangle 7"/>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8" name="Title Placeholder 21"/>
          <p:cNvSpPr>
            <a:spLocks noGrp="1"/>
          </p:cNvSpPr>
          <p:nvPr>
            <p:ph type="title"/>
          </p:nvPr>
        </p:nvSpPr>
        <p:spPr bwMode="auto">
          <a:xfrm>
            <a:off x="304800" y="274638"/>
            <a:ext cx="8382000" cy="1143000"/>
          </a:xfrm>
          <a:prstGeom prst="rect">
            <a:avLst/>
          </a:prstGeom>
          <a:noFill/>
          <a:ln w="9525">
            <a:noFill/>
            <a:miter lim="800000"/>
            <a:headEnd/>
            <a:tailEnd/>
          </a:ln>
        </p:spPr>
        <p:txBody>
          <a:bodyPr vert="horz" wrap="square" lIns="91440" tIns="45720" rIns="91440" bIns="91440" numCol="1" anchor="b" anchorCtr="0" compatLnSpc="1">
            <a:prstTxWarp prst="textNoShape">
              <a:avLst/>
            </a:prstTxWarp>
          </a:bodyPr>
          <a:lstStyle/>
          <a:p>
            <a:pPr lvl="0"/>
            <a:r>
              <a:rPr lang="en-US"/>
              <a:t>Click to edit Master title style</a:t>
            </a:r>
          </a:p>
        </p:txBody>
      </p:sp>
      <p:sp>
        <p:nvSpPr>
          <p:cNvPr id="1029" name="Text Placeholder 12"/>
          <p:cNvSpPr>
            <a:spLocks noGrp="1"/>
          </p:cNvSpPr>
          <p:nvPr>
            <p:ph type="body" idx="1"/>
          </p:nvPr>
        </p:nvSpPr>
        <p:spPr bwMode="auto">
          <a:xfrm>
            <a:off x="304800" y="1447800"/>
            <a:ext cx="83820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fontAlgn="auto" latinLnBrk="0" hangingPunct="1">
              <a:spcBef>
                <a:spcPts val="0"/>
              </a:spcBef>
              <a:spcAft>
                <a:spcPts val="0"/>
              </a:spcAft>
              <a:defRPr kumimoji="0" sz="1400">
                <a:solidFill>
                  <a:schemeClr val="tx2"/>
                </a:solidFill>
                <a:latin typeface="+mn-lt"/>
              </a:defRPr>
            </a:lvl1pPr>
          </a:lstStyle>
          <a:p>
            <a:pPr>
              <a:defRPr/>
            </a:pPr>
            <a:fld id="{F2454C0D-EE79-4078-BCA8-3805DBD4BBE6}" type="datetime1">
              <a:rPr lang="en-US"/>
              <a:pPr>
                <a:defRPr/>
              </a:pPr>
              <a:t>2/19/2019</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vert="horz" wrap="square" lIns="91440" tIns="45720" rIns="91440" bIns="45720" numCol="1" anchor="ctr" anchorCtr="0" compatLnSpc="1">
            <a:prstTxWarp prst="textNoShape">
              <a:avLst/>
            </a:prstTxWarp>
          </a:bodyPr>
          <a:lstStyle>
            <a:lvl1pPr>
              <a:defRPr sz="1400">
                <a:solidFill>
                  <a:schemeClr val="tx2"/>
                </a:solidFill>
                <a:latin typeface="Perpetua" pitchFamily="18" charset="0"/>
              </a:defRPr>
            </a:lvl1pPr>
          </a:lstStyle>
          <a:p>
            <a:pPr>
              <a:defRPr/>
            </a:pPr>
            <a:endParaRPr lang="en-US"/>
          </a:p>
        </p:txBody>
      </p:sp>
      <p:sp>
        <p:nvSpPr>
          <p:cNvPr id="23" name="Slide Number Placeholder 22"/>
          <p:cNvSpPr>
            <a:spLocks noGrp="1"/>
          </p:cNvSpPr>
          <p:nvPr>
            <p:ph type="sldNum" sz="quarter" idx="4"/>
          </p:nvPr>
        </p:nvSpPr>
        <p:spPr>
          <a:xfrm>
            <a:off x="146050" y="6210300"/>
            <a:ext cx="457200" cy="457200"/>
          </a:xfrm>
          <a:prstGeom prst="ellipse">
            <a:avLst/>
          </a:prstGeom>
          <a:solidFill>
            <a:schemeClr val="accent1"/>
          </a:solidFill>
        </p:spPr>
        <p:txBody>
          <a:bodyPr wrap="none" lIns="0" tIns="0" rIns="0" bIns="0" anchor="ctr" anchorCtr="1">
            <a:noAutofit/>
          </a:bodyPr>
          <a:lstStyle>
            <a:lvl1pPr algn="ctr" eaLnBrk="1" fontAlgn="auto" latinLnBrk="0" hangingPunct="1">
              <a:spcBef>
                <a:spcPts val="0"/>
              </a:spcBef>
              <a:spcAft>
                <a:spcPts val="0"/>
              </a:spcAft>
              <a:defRPr kumimoji="0" sz="1400">
                <a:solidFill>
                  <a:srgbClr val="FFFFFF"/>
                </a:solidFill>
                <a:latin typeface="+mj-lt"/>
                <a:ea typeface="+mj-ea"/>
                <a:cs typeface="+mj-cs"/>
              </a:defRPr>
            </a:lvl1pPr>
          </a:lstStyle>
          <a:p>
            <a:pPr>
              <a:defRPr/>
            </a:pPr>
            <a:fld id="{D65469D0-4C67-4D12-99BE-4F3AA825DAC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02" r:id="rId1"/>
    <p:sldLayoutId id="2147483695" r:id="rId2"/>
    <p:sldLayoutId id="2147483703" r:id="rId3"/>
    <p:sldLayoutId id="2147483696" r:id="rId4"/>
    <p:sldLayoutId id="2147483697" r:id="rId5"/>
    <p:sldLayoutId id="2147483698" r:id="rId6"/>
    <p:sldLayoutId id="2147483699" r:id="rId7"/>
    <p:sldLayoutId id="2147483704" r:id="rId8"/>
    <p:sldLayoutId id="2147483705" r:id="rId9"/>
    <p:sldLayoutId id="2147483700" r:id="rId10"/>
    <p:sldLayoutId id="2147483701" r:id="rId11"/>
  </p:sldLayoutIdLst>
  <p:hf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A28E6A"/>
        </a:buClr>
        <a:buSzPct val="80000"/>
        <a:buFont typeface="Wingdings 2"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8"/>
          <p:cNvSpPr>
            <a:spLocks noGrp="1"/>
          </p:cNvSpPr>
          <p:nvPr>
            <p:ph type="sldNum" sz="quarter" idx="12"/>
          </p:nvPr>
        </p:nvSpPr>
        <p:spPr/>
        <p:txBody>
          <a:bodyPr/>
          <a:lstStyle/>
          <a:p>
            <a:pPr>
              <a:defRPr/>
            </a:pPr>
            <a:fld id="{614EDAF8-D007-46D9-8DE9-311D867F5092}" type="slidenum">
              <a:rPr lang="en-US"/>
              <a:pPr>
                <a:defRPr/>
              </a:pPr>
              <a:t>1</a:t>
            </a:fld>
            <a:endParaRPr lang="en-US"/>
          </a:p>
        </p:txBody>
      </p:sp>
      <p:sp>
        <p:nvSpPr>
          <p:cNvPr id="6148" name="Title 1"/>
          <p:cNvSpPr>
            <a:spLocks noGrp="1"/>
          </p:cNvSpPr>
          <p:nvPr>
            <p:ph type="ctrTitle"/>
          </p:nvPr>
        </p:nvSpPr>
        <p:spPr>
          <a:xfrm>
            <a:off x="457200" y="1506538"/>
            <a:ext cx="8229600" cy="1470025"/>
          </a:xfrm>
        </p:spPr>
        <p:txBody>
          <a:bodyPr/>
          <a:lstStyle/>
          <a:p>
            <a:pPr eaLnBrk="1" hangingPunct="1"/>
            <a:r>
              <a:t>Managing PostgreSQL on Windows</a:t>
            </a:r>
            <a:r>
              <a:rPr lang="en-US"/>
              <a:t>/Ubuntu</a:t>
            </a:r>
            <a:endParaRPr/>
          </a:p>
        </p:txBody>
      </p:sp>
      <p:sp>
        <p:nvSpPr>
          <p:cNvPr id="5" name="Subtitle 4"/>
          <p:cNvSpPr>
            <a:spLocks noGrp="1"/>
          </p:cNvSpPr>
          <p:nvPr>
            <p:ph type="subTitle" idx="1"/>
          </p:nvPr>
        </p:nvSpPr>
        <p:spPr/>
        <p:txBody>
          <a:bodyPr/>
          <a:lstStyle/>
          <a:p>
            <a:endParaRPr lang="vi-V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F47EBDB0-AE3C-439A-99D1-887B8BE404EB}" type="slidenum">
              <a:rPr lang="en-US"/>
              <a:pPr>
                <a:defRPr/>
              </a:pPr>
              <a:t>10</a:t>
            </a:fld>
            <a:endParaRPr lang="en-US"/>
          </a:p>
        </p:txBody>
      </p:sp>
      <p:sp>
        <p:nvSpPr>
          <p:cNvPr id="35843" name="Rectangle 2"/>
          <p:cNvSpPr>
            <a:spLocks noGrp="1"/>
          </p:cNvSpPr>
          <p:nvPr>
            <p:ph type="title"/>
          </p:nvPr>
        </p:nvSpPr>
        <p:spPr>
          <a:xfrm>
            <a:off x="304800" y="0"/>
            <a:ext cx="8382000" cy="808038"/>
          </a:xfrm>
        </p:spPr>
        <p:txBody>
          <a:bodyPr/>
          <a:lstStyle/>
          <a:p>
            <a:pPr eaLnBrk="1" hangingPunct="1"/>
            <a:r>
              <a:rPr lang="en-US" b="1"/>
              <a:t>Creating a New Database</a:t>
            </a:r>
          </a:p>
        </p:txBody>
      </p:sp>
      <p:pic>
        <p:nvPicPr>
          <p:cNvPr id="35844" name="Picture 4"/>
          <p:cNvPicPr>
            <a:picLocks noChangeAspect="1" noChangeArrowheads="1"/>
          </p:cNvPicPr>
          <p:nvPr/>
        </p:nvPicPr>
        <p:blipFill>
          <a:blip r:embed="rId3" cstate="print"/>
          <a:srcRect/>
          <a:stretch>
            <a:fillRect/>
          </a:stretch>
        </p:blipFill>
        <p:spPr bwMode="auto">
          <a:xfrm>
            <a:off x="685800" y="685800"/>
            <a:ext cx="7805738" cy="5903913"/>
          </a:xfrm>
          <a:prstGeom prst="rect">
            <a:avLst/>
          </a:prstGeom>
          <a:noFill/>
          <a:ln w="9525">
            <a:noFill/>
            <a:miter lim="800000"/>
            <a:headEnd/>
            <a:tailEnd/>
          </a:ln>
        </p:spPr>
      </p:pic>
    </p:spTree>
    <p:extLst>
      <p:ext uri="{BB962C8B-B14F-4D97-AF65-F5344CB8AC3E}">
        <p14:creationId xmlns:p14="http://schemas.microsoft.com/office/powerpoint/2010/main" val="556899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03405177-CE88-4E19-8D2D-714005954C5F}" type="slidenum">
              <a:rPr lang="en-US"/>
              <a:pPr>
                <a:defRPr/>
              </a:pPr>
              <a:t>11</a:t>
            </a:fld>
            <a:endParaRPr lang="en-US"/>
          </a:p>
        </p:txBody>
      </p:sp>
      <p:sp>
        <p:nvSpPr>
          <p:cNvPr id="24579" name="Rectangle 2"/>
          <p:cNvSpPr>
            <a:spLocks noGrp="1"/>
          </p:cNvSpPr>
          <p:nvPr>
            <p:ph type="title"/>
          </p:nvPr>
        </p:nvSpPr>
        <p:spPr/>
        <p:txBody>
          <a:bodyPr/>
          <a:lstStyle/>
          <a:p>
            <a:pPr eaLnBrk="1" hangingPunct="1"/>
            <a:r>
              <a:rPr lang="en-US"/>
              <a:t>Template</a:t>
            </a:r>
          </a:p>
        </p:txBody>
      </p:sp>
      <p:sp>
        <p:nvSpPr>
          <p:cNvPr id="24580" name="Rectangle 3"/>
          <p:cNvSpPr>
            <a:spLocks noGrp="1"/>
          </p:cNvSpPr>
          <p:nvPr>
            <p:ph type="body" idx="1"/>
          </p:nvPr>
        </p:nvSpPr>
        <p:spPr>
          <a:xfrm>
            <a:off x="304800" y="1447800"/>
            <a:ext cx="8382000" cy="4572000"/>
          </a:xfrm>
        </p:spPr>
        <p:txBody>
          <a:bodyPr/>
          <a:lstStyle/>
          <a:p>
            <a:pPr eaLnBrk="1" hangingPunct="1"/>
            <a:r>
              <a:rPr lang="en-US"/>
              <a:t>CREATE DATABASE actually works by copying an existing database</a:t>
            </a:r>
          </a:p>
          <a:p>
            <a:pPr eaLnBrk="1" hangingPunct="1"/>
            <a:r>
              <a:rPr lang="en-US"/>
              <a:t>Default, it copies the standard system database </a:t>
            </a:r>
            <a:r>
              <a:rPr lang="en-US" i="1"/>
              <a:t>template1</a:t>
            </a:r>
            <a:endParaRPr lang="en-US"/>
          </a:p>
          <a:p>
            <a:pPr eaLnBrk="1" hangingPunct="1"/>
            <a:r>
              <a:rPr lang="en-US"/>
              <a:t>There is a second standard system database named </a:t>
            </a:r>
            <a:r>
              <a:rPr lang="en-US" i="1"/>
              <a:t>template0</a:t>
            </a:r>
            <a:endParaRPr lang="en-US"/>
          </a:p>
          <a:p>
            <a:pPr lvl="1" eaLnBrk="1" hangingPunct="1"/>
            <a:r>
              <a:rPr lang="en-US"/>
              <a:t>the same data as the initial contents of </a:t>
            </a:r>
            <a:r>
              <a:rPr lang="en-US" i="1"/>
              <a:t>template1 </a:t>
            </a:r>
          </a:p>
          <a:p>
            <a:pPr lvl="1" eaLnBrk="1" hangingPunct="1"/>
            <a:r>
              <a:rPr lang="en-US" i="1"/>
              <a:t>never be changed</a:t>
            </a:r>
            <a:r>
              <a:rPr lang="en-US"/>
              <a:t> </a:t>
            </a:r>
            <a:endParaRPr lang="en-US" i="1"/>
          </a:p>
          <a:p>
            <a:pPr eaLnBrk="1" hangingPunct="1"/>
            <a:endParaRPr lang="en-US"/>
          </a:p>
        </p:txBody>
      </p:sp>
    </p:spTree>
    <p:extLst>
      <p:ext uri="{BB962C8B-B14F-4D97-AF65-F5344CB8AC3E}">
        <p14:creationId xmlns:p14="http://schemas.microsoft.com/office/powerpoint/2010/main" val="3172856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44A9DDDF-6C28-4C66-A858-139C38B66FA8}" type="slidenum">
              <a:rPr lang="en-US"/>
              <a:pPr>
                <a:defRPr/>
              </a:pPr>
              <a:t>12</a:t>
            </a:fld>
            <a:endParaRPr lang="en-US"/>
          </a:p>
        </p:txBody>
      </p:sp>
      <p:sp>
        <p:nvSpPr>
          <p:cNvPr id="36867" name="Rectangle 2"/>
          <p:cNvSpPr>
            <a:spLocks noGrp="1"/>
          </p:cNvSpPr>
          <p:nvPr>
            <p:ph type="title"/>
          </p:nvPr>
        </p:nvSpPr>
        <p:spPr>
          <a:xfrm>
            <a:off x="304800" y="76200"/>
            <a:ext cx="8382000" cy="731838"/>
          </a:xfrm>
        </p:spPr>
        <p:txBody>
          <a:bodyPr/>
          <a:lstStyle/>
          <a:p>
            <a:pPr eaLnBrk="1" hangingPunct="1"/>
            <a:r>
              <a:rPr lang="en-US" sz="3600" b="1"/>
              <a:t>Creating a New Schema</a:t>
            </a:r>
          </a:p>
        </p:txBody>
      </p:sp>
      <p:pic>
        <p:nvPicPr>
          <p:cNvPr id="36868" name="Picture 4"/>
          <p:cNvPicPr>
            <a:picLocks noChangeAspect="1" noChangeArrowheads="1"/>
          </p:cNvPicPr>
          <p:nvPr/>
        </p:nvPicPr>
        <p:blipFill>
          <a:blip r:embed="rId3" cstate="print"/>
          <a:srcRect/>
          <a:stretch>
            <a:fillRect/>
          </a:stretch>
        </p:blipFill>
        <p:spPr bwMode="auto">
          <a:xfrm>
            <a:off x="728663" y="866775"/>
            <a:ext cx="7805737" cy="5903913"/>
          </a:xfrm>
          <a:prstGeom prst="rect">
            <a:avLst/>
          </a:prstGeom>
          <a:noFill/>
          <a:ln w="9525">
            <a:noFill/>
            <a:miter lim="800000"/>
            <a:headEnd/>
            <a:tailEnd/>
          </a:ln>
        </p:spPr>
      </p:pic>
    </p:spTree>
    <p:extLst>
      <p:ext uri="{BB962C8B-B14F-4D97-AF65-F5344CB8AC3E}">
        <p14:creationId xmlns:p14="http://schemas.microsoft.com/office/powerpoint/2010/main" val="945968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A51C3B84-807E-4D69-A3CA-74C6CF31E3F5}" type="slidenum">
              <a:rPr lang="en-US"/>
              <a:pPr>
                <a:defRPr/>
              </a:pPr>
              <a:t>13</a:t>
            </a:fld>
            <a:endParaRPr lang="en-US"/>
          </a:p>
        </p:txBody>
      </p:sp>
      <p:sp>
        <p:nvSpPr>
          <p:cNvPr id="25603" name="Rectangle 2"/>
          <p:cNvSpPr>
            <a:spLocks noGrp="1"/>
          </p:cNvSpPr>
          <p:nvPr>
            <p:ph type="title"/>
          </p:nvPr>
        </p:nvSpPr>
        <p:spPr/>
        <p:txBody>
          <a:bodyPr/>
          <a:lstStyle/>
          <a:p>
            <a:pPr eaLnBrk="1" hangingPunct="1"/>
            <a:r>
              <a:rPr lang="en-US"/>
              <a:t>Schemas (1/3)</a:t>
            </a:r>
          </a:p>
        </p:txBody>
      </p:sp>
      <p:sp>
        <p:nvSpPr>
          <p:cNvPr id="25604" name="Rectangle 3"/>
          <p:cNvSpPr>
            <a:spLocks noGrp="1"/>
          </p:cNvSpPr>
          <p:nvPr>
            <p:ph type="body" idx="1"/>
          </p:nvPr>
        </p:nvSpPr>
        <p:spPr>
          <a:xfrm>
            <a:off x="304800" y="1447800"/>
            <a:ext cx="8382000" cy="4572000"/>
          </a:xfrm>
        </p:spPr>
        <p:txBody>
          <a:bodyPr/>
          <a:lstStyle/>
          <a:p>
            <a:pPr eaLnBrk="1" hangingPunct="1">
              <a:lnSpc>
                <a:spcPct val="120000"/>
              </a:lnSpc>
              <a:spcBef>
                <a:spcPts val="600"/>
              </a:spcBef>
              <a:spcAft>
                <a:spcPts val="600"/>
              </a:spcAft>
            </a:pPr>
            <a:r>
              <a:rPr lang="en-US" sz="2400"/>
              <a:t>The </a:t>
            </a:r>
            <a:r>
              <a:rPr lang="en-US" sz="2400" b="1"/>
              <a:t>most important objects </a:t>
            </a:r>
            <a:r>
              <a:rPr lang="en-US" sz="2400"/>
              <a:t>within the database</a:t>
            </a:r>
          </a:p>
          <a:p>
            <a:pPr eaLnBrk="1" hangingPunct="1">
              <a:lnSpc>
                <a:spcPct val="120000"/>
              </a:lnSpc>
              <a:spcBef>
                <a:spcPts val="600"/>
              </a:spcBef>
              <a:spcAft>
                <a:spcPts val="600"/>
              </a:spcAft>
            </a:pPr>
            <a:r>
              <a:rPr lang="en-NZ" sz="2400"/>
              <a:t>A database </a:t>
            </a:r>
            <a:r>
              <a:rPr lang="en-NZ" sz="2400" b="1"/>
              <a:t>contains one or more schemas</a:t>
            </a:r>
            <a:r>
              <a:rPr lang="en-NZ" sz="2400"/>
              <a:t>, which contain </a:t>
            </a:r>
            <a:r>
              <a:rPr lang="en-NZ" sz="2400" b="1"/>
              <a:t>database object </a:t>
            </a:r>
            <a:r>
              <a:rPr lang="en-NZ" sz="2400"/>
              <a:t>(table, data type, domain, function, trigger) </a:t>
            </a:r>
            <a:r>
              <a:rPr lang="en-NZ" sz="2400" b="1"/>
              <a:t>definitions</a:t>
            </a:r>
          </a:p>
          <a:p>
            <a:pPr eaLnBrk="1" hangingPunct="1">
              <a:lnSpc>
                <a:spcPct val="120000"/>
              </a:lnSpc>
              <a:spcBef>
                <a:spcPts val="600"/>
              </a:spcBef>
              <a:spcAft>
                <a:spcPts val="600"/>
              </a:spcAft>
            </a:pPr>
            <a:r>
              <a:rPr lang="en-US" sz="2400"/>
              <a:t>While users can only access objects </a:t>
            </a:r>
            <a:r>
              <a:rPr lang="en-US" sz="2400" b="1"/>
              <a:t>within one database at a time</a:t>
            </a:r>
            <a:r>
              <a:rPr lang="en-US" sz="2400"/>
              <a:t>, they can access </a:t>
            </a:r>
            <a:r>
              <a:rPr lang="en-US" sz="2400" b="1"/>
              <a:t>all of the schemas within that database</a:t>
            </a:r>
            <a:r>
              <a:rPr lang="en-US" sz="2400"/>
              <a:t>, </a:t>
            </a:r>
            <a:r>
              <a:rPr lang="en-NZ" sz="2400" i="1"/>
              <a:t>if it has permissions</a:t>
            </a:r>
          </a:p>
          <a:p>
            <a:pPr eaLnBrk="1" hangingPunct="1">
              <a:lnSpc>
                <a:spcPct val="120000"/>
              </a:lnSpc>
              <a:spcBef>
                <a:spcPts val="600"/>
              </a:spcBef>
              <a:spcAft>
                <a:spcPts val="600"/>
              </a:spcAft>
            </a:pPr>
            <a:r>
              <a:rPr lang="en-NZ" sz="2400"/>
              <a:t>Unlike databases, schemas are not rigidly separated</a:t>
            </a:r>
            <a:endParaRPr lang="en-US" sz="2400"/>
          </a:p>
        </p:txBody>
      </p:sp>
    </p:spTree>
    <p:extLst>
      <p:ext uri="{BB962C8B-B14F-4D97-AF65-F5344CB8AC3E}">
        <p14:creationId xmlns:p14="http://schemas.microsoft.com/office/powerpoint/2010/main" val="859652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A51C3B84-807E-4D69-A3CA-74C6CF31E3F5}" type="slidenum">
              <a:rPr lang="en-US"/>
              <a:pPr>
                <a:defRPr/>
              </a:pPr>
              <a:t>14</a:t>
            </a:fld>
            <a:endParaRPr lang="en-US"/>
          </a:p>
        </p:txBody>
      </p:sp>
      <p:sp>
        <p:nvSpPr>
          <p:cNvPr id="25603" name="Rectangle 2"/>
          <p:cNvSpPr>
            <a:spLocks noGrp="1"/>
          </p:cNvSpPr>
          <p:nvPr>
            <p:ph type="title"/>
          </p:nvPr>
        </p:nvSpPr>
        <p:spPr/>
        <p:txBody>
          <a:bodyPr/>
          <a:lstStyle/>
          <a:p>
            <a:pPr eaLnBrk="1" hangingPunct="1"/>
            <a:r>
              <a:rPr lang="en-US"/>
              <a:t>Schemas (2/3)</a:t>
            </a:r>
          </a:p>
        </p:txBody>
      </p:sp>
      <p:sp>
        <p:nvSpPr>
          <p:cNvPr id="25604" name="Rectangle 3"/>
          <p:cNvSpPr>
            <a:spLocks noGrp="1"/>
          </p:cNvSpPr>
          <p:nvPr>
            <p:ph type="body" idx="1"/>
          </p:nvPr>
        </p:nvSpPr>
        <p:spPr>
          <a:xfrm>
            <a:off x="304800" y="1447800"/>
            <a:ext cx="8382000" cy="4572000"/>
          </a:xfrm>
        </p:spPr>
        <p:txBody>
          <a:bodyPr/>
          <a:lstStyle/>
          <a:p>
            <a:pPr eaLnBrk="1" hangingPunct="1">
              <a:lnSpc>
                <a:spcPct val="120000"/>
              </a:lnSpc>
              <a:spcBef>
                <a:spcPts val="600"/>
              </a:spcBef>
              <a:spcAft>
                <a:spcPts val="600"/>
              </a:spcAft>
            </a:pPr>
            <a:r>
              <a:rPr lang="en-US" sz="2400"/>
              <a:t>Sometimes </a:t>
            </a:r>
            <a:r>
              <a:rPr lang="en-US" sz="2400">
                <a:solidFill>
                  <a:srgbClr val="0070C0"/>
                </a:solidFill>
              </a:rPr>
              <a:t>related applications</a:t>
            </a:r>
            <a:r>
              <a:rPr lang="en-US" sz="2400"/>
              <a:t> can share the </a:t>
            </a:r>
            <a:r>
              <a:rPr lang="en-US" sz="2400">
                <a:solidFill>
                  <a:srgbClr val="0070C0"/>
                </a:solidFill>
              </a:rPr>
              <a:t>same database</a:t>
            </a:r>
            <a:r>
              <a:rPr lang="en-US" sz="2400"/>
              <a:t>, but use </a:t>
            </a:r>
            <a:r>
              <a:rPr lang="en-US" sz="2400">
                <a:solidFill>
                  <a:srgbClr val="0070C0"/>
                </a:solidFill>
              </a:rPr>
              <a:t>different schemas </a:t>
            </a:r>
            <a:r>
              <a:rPr lang="en-US" sz="2400"/>
              <a:t>to hold their separate data. This makes it easier for users to find tables related to the applications within the database. This is especially true if tables have the same names.</a:t>
            </a:r>
          </a:p>
          <a:p>
            <a:pPr eaLnBrk="1" hangingPunct="1">
              <a:lnSpc>
                <a:spcPct val="120000"/>
              </a:lnSpc>
              <a:spcBef>
                <a:spcPts val="600"/>
              </a:spcBef>
              <a:spcAft>
                <a:spcPts val="600"/>
              </a:spcAft>
            </a:pPr>
            <a:r>
              <a:rPr lang="en-US" sz="2400"/>
              <a:t>Table names must be </a:t>
            </a:r>
            <a:r>
              <a:rPr lang="en-US" sz="2400">
                <a:solidFill>
                  <a:srgbClr val="0070C0"/>
                </a:solidFill>
              </a:rPr>
              <a:t>unique within a schema</a:t>
            </a:r>
            <a:r>
              <a:rPr lang="en-US" sz="2400"/>
              <a:t>, but can be duplicated between schemas. </a:t>
            </a:r>
          </a:p>
          <a:p>
            <a:pPr eaLnBrk="1" hangingPunct="1">
              <a:lnSpc>
                <a:spcPct val="120000"/>
              </a:lnSpc>
              <a:spcBef>
                <a:spcPts val="600"/>
              </a:spcBef>
              <a:spcAft>
                <a:spcPts val="600"/>
              </a:spcAft>
            </a:pPr>
            <a:r>
              <a:rPr lang="en-US" sz="2400"/>
              <a:t>Tables are referenced in SQL statements using the format: </a:t>
            </a:r>
            <a:r>
              <a:rPr lang="en-US" sz="2400" i="1">
                <a:solidFill>
                  <a:srgbClr val="0070C0"/>
                </a:solidFill>
              </a:rPr>
              <a:t>schemaname.tablename</a:t>
            </a:r>
          </a:p>
        </p:txBody>
      </p:sp>
    </p:spTree>
    <p:extLst>
      <p:ext uri="{BB962C8B-B14F-4D97-AF65-F5344CB8AC3E}">
        <p14:creationId xmlns:p14="http://schemas.microsoft.com/office/powerpoint/2010/main" val="4218512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0C2A4291-A310-4190-B87A-553727701968}" type="slidenum">
              <a:rPr lang="en-US"/>
              <a:pPr>
                <a:defRPr/>
              </a:pPr>
              <a:t>15</a:t>
            </a:fld>
            <a:endParaRPr lang="en-US"/>
          </a:p>
        </p:txBody>
      </p:sp>
      <p:sp>
        <p:nvSpPr>
          <p:cNvPr id="26627" name="Rectangle 2"/>
          <p:cNvSpPr>
            <a:spLocks noGrp="1"/>
          </p:cNvSpPr>
          <p:nvPr>
            <p:ph type="title"/>
          </p:nvPr>
        </p:nvSpPr>
        <p:spPr/>
        <p:txBody>
          <a:bodyPr/>
          <a:lstStyle/>
          <a:p>
            <a:pPr eaLnBrk="1" hangingPunct="1"/>
            <a:r>
              <a:rPr lang="en-US"/>
              <a:t>Schemas (3/3)</a:t>
            </a:r>
          </a:p>
        </p:txBody>
      </p:sp>
      <p:pic>
        <p:nvPicPr>
          <p:cNvPr id="26628" name="Picture 4"/>
          <p:cNvPicPr>
            <a:picLocks noChangeAspect="1" noChangeArrowheads="1"/>
          </p:cNvPicPr>
          <p:nvPr/>
        </p:nvPicPr>
        <p:blipFill>
          <a:blip r:embed="rId3" cstate="print"/>
          <a:srcRect/>
          <a:stretch>
            <a:fillRect/>
          </a:stretch>
        </p:blipFill>
        <p:spPr bwMode="auto">
          <a:xfrm>
            <a:off x="1600200" y="1676400"/>
            <a:ext cx="6457950" cy="4367213"/>
          </a:xfrm>
          <a:prstGeom prst="rect">
            <a:avLst/>
          </a:prstGeom>
          <a:noFill/>
          <a:ln w="9525">
            <a:noFill/>
            <a:miter lim="800000"/>
            <a:headEnd/>
            <a:tailEnd/>
          </a:ln>
        </p:spPr>
      </p:pic>
    </p:spTree>
    <p:extLst>
      <p:ext uri="{BB962C8B-B14F-4D97-AF65-F5344CB8AC3E}">
        <p14:creationId xmlns:p14="http://schemas.microsoft.com/office/powerpoint/2010/main" val="809258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B7A23D64-DC3D-4C6A-84EE-7A092DDFB874}" type="slidenum">
              <a:rPr lang="en-US"/>
              <a:pPr>
                <a:defRPr/>
              </a:pPr>
              <a:t>16</a:t>
            </a:fld>
            <a:endParaRPr lang="en-US"/>
          </a:p>
        </p:txBody>
      </p:sp>
      <p:sp>
        <p:nvSpPr>
          <p:cNvPr id="37891" name="Rectangle 2"/>
          <p:cNvSpPr>
            <a:spLocks noGrp="1"/>
          </p:cNvSpPr>
          <p:nvPr>
            <p:ph type="title"/>
          </p:nvPr>
        </p:nvSpPr>
        <p:spPr>
          <a:xfrm>
            <a:off x="304800" y="76200"/>
            <a:ext cx="8382000" cy="731838"/>
          </a:xfrm>
        </p:spPr>
        <p:txBody>
          <a:bodyPr/>
          <a:lstStyle/>
          <a:p>
            <a:pPr eaLnBrk="1" hangingPunct="1"/>
            <a:r>
              <a:rPr lang="en-US" sz="3600" b="1"/>
              <a:t>Creating the Tables</a:t>
            </a:r>
          </a:p>
        </p:txBody>
      </p:sp>
      <p:pic>
        <p:nvPicPr>
          <p:cNvPr id="37892" name="Picture 4"/>
          <p:cNvPicPr>
            <a:picLocks noChangeAspect="1" noChangeArrowheads="1"/>
          </p:cNvPicPr>
          <p:nvPr/>
        </p:nvPicPr>
        <p:blipFill>
          <a:blip r:embed="rId3" cstate="print"/>
          <a:srcRect/>
          <a:stretch>
            <a:fillRect/>
          </a:stretch>
        </p:blipFill>
        <p:spPr bwMode="auto">
          <a:xfrm>
            <a:off x="838200" y="838200"/>
            <a:ext cx="7119938" cy="5384800"/>
          </a:xfrm>
          <a:prstGeom prst="rect">
            <a:avLst/>
          </a:prstGeom>
          <a:noFill/>
          <a:ln w="9525">
            <a:noFill/>
            <a:miter lim="800000"/>
            <a:headEnd/>
            <a:tailEnd/>
          </a:ln>
        </p:spPr>
      </p:pic>
    </p:spTree>
    <p:extLst>
      <p:ext uri="{BB962C8B-B14F-4D97-AF65-F5344CB8AC3E}">
        <p14:creationId xmlns:p14="http://schemas.microsoft.com/office/powerpoint/2010/main" val="80922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7900B7A6-273A-4C00-8C48-E0B83D4A5009}" type="slidenum">
              <a:rPr lang="en-US"/>
              <a:pPr>
                <a:defRPr/>
              </a:pPr>
              <a:t>17</a:t>
            </a:fld>
            <a:endParaRPr lang="en-US"/>
          </a:p>
        </p:txBody>
      </p:sp>
      <p:sp>
        <p:nvSpPr>
          <p:cNvPr id="38915" name="Rectangle 2"/>
          <p:cNvSpPr>
            <a:spLocks noGrp="1"/>
          </p:cNvSpPr>
          <p:nvPr>
            <p:ph type="title"/>
          </p:nvPr>
        </p:nvSpPr>
        <p:spPr>
          <a:xfrm>
            <a:off x="304800" y="228600"/>
            <a:ext cx="8382000" cy="884238"/>
          </a:xfrm>
        </p:spPr>
        <p:txBody>
          <a:bodyPr/>
          <a:lstStyle/>
          <a:p>
            <a:pPr eaLnBrk="1" hangingPunct="1"/>
            <a:r>
              <a:rPr lang="en-US"/>
              <a:t>Customer Table Columns</a:t>
            </a:r>
          </a:p>
        </p:txBody>
      </p:sp>
      <p:pic>
        <p:nvPicPr>
          <p:cNvPr id="38916" name="Picture 4"/>
          <p:cNvPicPr>
            <a:picLocks noChangeAspect="1" noChangeArrowheads="1"/>
          </p:cNvPicPr>
          <p:nvPr/>
        </p:nvPicPr>
        <p:blipFill>
          <a:blip r:embed="rId3" cstate="print"/>
          <a:srcRect/>
          <a:stretch>
            <a:fillRect/>
          </a:stretch>
        </p:blipFill>
        <p:spPr bwMode="auto">
          <a:xfrm>
            <a:off x="914400" y="1447800"/>
            <a:ext cx="7654925" cy="3241675"/>
          </a:xfrm>
          <a:prstGeom prst="rect">
            <a:avLst/>
          </a:prstGeom>
          <a:noFill/>
          <a:ln w="9525">
            <a:noFill/>
            <a:miter lim="800000"/>
            <a:headEnd/>
            <a:tailEnd/>
          </a:ln>
        </p:spPr>
      </p:pic>
    </p:spTree>
    <p:extLst>
      <p:ext uri="{BB962C8B-B14F-4D97-AF65-F5344CB8AC3E}">
        <p14:creationId xmlns:p14="http://schemas.microsoft.com/office/powerpoint/2010/main" val="696820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2"/>
          <p:cNvSpPr>
            <a:spLocks noGrp="1"/>
          </p:cNvSpPr>
          <p:nvPr>
            <p:ph type="sldNum" sz="quarter" idx="12"/>
          </p:nvPr>
        </p:nvSpPr>
        <p:spPr/>
        <p:txBody>
          <a:bodyPr/>
          <a:lstStyle/>
          <a:p>
            <a:pPr>
              <a:defRPr/>
            </a:pPr>
            <a:fld id="{6F70680A-32E6-4D46-8A44-FFD5DFA6E479}" type="slidenum">
              <a:rPr lang="en-US"/>
              <a:pPr>
                <a:defRPr/>
              </a:pPr>
              <a:t>18</a:t>
            </a:fld>
            <a:endParaRPr lang="en-US"/>
          </a:p>
        </p:txBody>
      </p:sp>
      <p:pic>
        <p:nvPicPr>
          <p:cNvPr id="39939" name="Picture 4"/>
          <p:cNvPicPr>
            <a:picLocks noChangeAspect="1" noChangeArrowheads="1"/>
          </p:cNvPicPr>
          <p:nvPr/>
        </p:nvPicPr>
        <p:blipFill>
          <a:blip r:embed="rId3" cstate="print"/>
          <a:srcRect/>
          <a:stretch>
            <a:fillRect/>
          </a:stretch>
        </p:blipFill>
        <p:spPr bwMode="auto">
          <a:xfrm>
            <a:off x="347663" y="233363"/>
            <a:ext cx="8448675" cy="6389687"/>
          </a:xfrm>
          <a:prstGeom prst="rect">
            <a:avLst/>
          </a:prstGeom>
          <a:noFill/>
          <a:ln w="9525">
            <a:noFill/>
            <a:miter lim="800000"/>
            <a:headEnd/>
            <a:tailEnd/>
          </a:ln>
        </p:spPr>
      </p:pic>
    </p:spTree>
    <p:extLst>
      <p:ext uri="{BB962C8B-B14F-4D97-AF65-F5344CB8AC3E}">
        <p14:creationId xmlns:p14="http://schemas.microsoft.com/office/powerpoint/2010/main" val="2772599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C824CBFE-1C90-44E3-B84C-9A5C929A4DC5}" type="slidenum">
              <a:rPr lang="en-US"/>
              <a:pPr>
                <a:defRPr/>
              </a:pPr>
              <a:t>19</a:t>
            </a:fld>
            <a:endParaRPr lang="en-US"/>
          </a:p>
        </p:txBody>
      </p:sp>
      <p:sp>
        <p:nvSpPr>
          <p:cNvPr id="40963" name="Rectangle 2"/>
          <p:cNvSpPr>
            <a:spLocks noGrp="1"/>
          </p:cNvSpPr>
          <p:nvPr>
            <p:ph type="title"/>
          </p:nvPr>
        </p:nvSpPr>
        <p:spPr/>
        <p:txBody>
          <a:bodyPr/>
          <a:lstStyle/>
          <a:p>
            <a:pPr eaLnBrk="1" hangingPunct="1"/>
            <a:r>
              <a:rPr lang="en-US"/>
              <a:t>Common PostgreSQL Data Types</a:t>
            </a:r>
          </a:p>
        </p:txBody>
      </p:sp>
      <p:sp>
        <p:nvSpPr>
          <p:cNvPr id="6" name="Rectangle 5"/>
          <p:cNvSpPr/>
          <p:nvPr/>
        </p:nvSpPr>
        <p:spPr>
          <a:xfrm>
            <a:off x="685800" y="6211668"/>
            <a:ext cx="8458200" cy="369332"/>
          </a:xfrm>
          <a:prstGeom prst="rect">
            <a:avLst/>
          </a:prstGeom>
        </p:spPr>
        <p:txBody>
          <a:bodyPr wrap="square">
            <a:spAutoFit/>
          </a:bodyPr>
          <a:lstStyle/>
          <a:p>
            <a:r>
              <a:rPr lang="en-US"/>
              <a:t>https://www.postgresql.org/docs/11/datatype.html</a:t>
            </a:r>
            <a:endParaRPr lang="en-US" dirty="0"/>
          </a:p>
        </p:txBody>
      </p:sp>
      <p:graphicFrame>
        <p:nvGraphicFramePr>
          <p:cNvPr id="8" name="Table 7">
            <a:extLst>
              <a:ext uri="{FF2B5EF4-FFF2-40B4-BE49-F238E27FC236}">
                <a16:creationId xmlns:a16="http://schemas.microsoft.com/office/drawing/2014/main" id="{57B5F7BE-8F50-4ACC-88C2-EE620CD1B8D8}"/>
              </a:ext>
            </a:extLst>
          </p:cNvPr>
          <p:cNvGraphicFramePr>
            <a:graphicFrameLocks noGrp="1"/>
          </p:cNvGraphicFramePr>
          <p:nvPr>
            <p:extLst>
              <p:ext uri="{D42A27DB-BD31-4B8C-83A1-F6EECF244321}">
                <p14:modId xmlns:p14="http://schemas.microsoft.com/office/powerpoint/2010/main" val="1261135629"/>
              </p:ext>
            </p:extLst>
          </p:nvPr>
        </p:nvGraphicFramePr>
        <p:xfrm>
          <a:off x="1066801" y="1447803"/>
          <a:ext cx="6857999" cy="4731783"/>
        </p:xfrm>
        <a:graphic>
          <a:graphicData uri="http://schemas.openxmlformats.org/drawingml/2006/table">
            <a:tbl>
              <a:tblPr/>
              <a:tblGrid>
                <a:gridCol w="2079355">
                  <a:extLst>
                    <a:ext uri="{9D8B030D-6E8A-4147-A177-3AD203B41FA5}">
                      <a16:colId xmlns:a16="http://schemas.microsoft.com/office/drawing/2014/main" val="627475532"/>
                    </a:ext>
                  </a:extLst>
                </a:gridCol>
                <a:gridCol w="1614407">
                  <a:extLst>
                    <a:ext uri="{9D8B030D-6E8A-4147-A177-3AD203B41FA5}">
                      <a16:colId xmlns:a16="http://schemas.microsoft.com/office/drawing/2014/main" val="3776240001"/>
                    </a:ext>
                  </a:extLst>
                </a:gridCol>
                <a:gridCol w="3164237">
                  <a:extLst>
                    <a:ext uri="{9D8B030D-6E8A-4147-A177-3AD203B41FA5}">
                      <a16:colId xmlns:a16="http://schemas.microsoft.com/office/drawing/2014/main" val="4029523389"/>
                    </a:ext>
                  </a:extLst>
                </a:gridCol>
              </a:tblGrid>
              <a:tr h="203200">
                <a:tc>
                  <a:txBody>
                    <a:bodyPr/>
                    <a:lstStyle/>
                    <a:p>
                      <a:pPr algn="l" fontAlgn="b"/>
                      <a:r>
                        <a:rPr lang="en-US" sz="1200" b="1" i="0" u="none" strike="noStrike">
                          <a:solidFill>
                            <a:srgbClr val="0070C0"/>
                          </a:solidFill>
                          <a:effectLst/>
                          <a:latin typeface="Calibri" panose="020F0502020204030204" pitchFamily="34" charset="0"/>
                        </a:rPr>
                        <a:t>Name</a:t>
                      </a:r>
                    </a:p>
                  </a:txBody>
                  <a:tcPr marL="9236" marR="9236" marT="923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70C0"/>
                          </a:solidFill>
                          <a:effectLst/>
                          <a:latin typeface="Calibri" panose="020F0502020204030204" pitchFamily="34" charset="0"/>
                        </a:rPr>
                        <a:t>Aliases</a:t>
                      </a:r>
                    </a:p>
                  </a:txBody>
                  <a:tcPr marL="9236" marR="9236" marT="92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70C0"/>
                          </a:solidFill>
                          <a:effectLst/>
                          <a:latin typeface="Calibri" panose="020F0502020204030204" pitchFamily="34" charset="0"/>
                        </a:rPr>
                        <a:t>Description</a:t>
                      </a:r>
                    </a:p>
                  </a:txBody>
                  <a:tcPr marL="9236" marR="9236" marT="923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125167"/>
                  </a:ext>
                </a:extLst>
              </a:tr>
              <a:tr h="184727">
                <a:tc>
                  <a:txBody>
                    <a:bodyPr/>
                    <a:lstStyle/>
                    <a:p>
                      <a:pPr algn="l" fontAlgn="t"/>
                      <a:r>
                        <a:rPr lang="en-US" sz="1000" b="0" i="0" u="none" strike="noStrike">
                          <a:solidFill>
                            <a:srgbClr val="0D0A0B"/>
                          </a:solidFill>
                          <a:effectLst/>
                          <a:latin typeface="Courier New" panose="02070309020205020404" pitchFamily="49" charset="0"/>
                        </a:rPr>
                        <a:t>bigint</a:t>
                      </a:r>
                    </a:p>
                  </a:txBody>
                  <a:tcPr marL="9236" marR="9236" marT="9236"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000" b="0" i="0" u="none" strike="noStrike">
                          <a:solidFill>
                            <a:srgbClr val="0D0A0B"/>
                          </a:solidFill>
                          <a:effectLst/>
                          <a:latin typeface="Courier New" panose="02070309020205020404" pitchFamily="49" charset="0"/>
                        </a:rPr>
                        <a:t>int8</a:t>
                      </a:r>
                    </a:p>
                  </a:txBody>
                  <a:tcPr marL="9236" marR="9236" marT="923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100" b="0" i="0" u="none" strike="noStrike">
                          <a:solidFill>
                            <a:srgbClr val="0D0A0B"/>
                          </a:solidFill>
                          <a:effectLst/>
                          <a:latin typeface="Arial" panose="020B0604020202020204" pitchFamily="34" charset="0"/>
                        </a:rPr>
                        <a:t>signed eight-byte integer</a:t>
                      </a:r>
                    </a:p>
                  </a:txBody>
                  <a:tcPr marL="9236" marR="9236" marT="923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567892"/>
                  </a:ext>
                </a:extLst>
              </a:tr>
              <a:tr h="184727">
                <a:tc>
                  <a:txBody>
                    <a:bodyPr/>
                    <a:lstStyle/>
                    <a:p>
                      <a:pPr algn="l" fontAlgn="t"/>
                      <a:r>
                        <a:rPr lang="en-US" sz="1000" b="0" i="0" u="none" strike="noStrike">
                          <a:solidFill>
                            <a:srgbClr val="0D0A0B"/>
                          </a:solidFill>
                          <a:effectLst/>
                          <a:latin typeface="Courier New" panose="02070309020205020404" pitchFamily="49" charset="0"/>
                        </a:rPr>
                        <a:t>bigserial</a:t>
                      </a:r>
                    </a:p>
                  </a:txBody>
                  <a:tcPr marL="9236" marR="9236" marT="9236"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000" b="0" i="0" u="none" strike="noStrike">
                          <a:solidFill>
                            <a:srgbClr val="0D0A0B"/>
                          </a:solidFill>
                          <a:effectLst/>
                          <a:latin typeface="Courier New" panose="02070309020205020404" pitchFamily="49" charset="0"/>
                        </a:rPr>
                        <a:t>serial8</a:t>
                      </a:r>
                    </a:p>
                  </a:txBody>
                  <a:tcPr marL="9236" marR="9236" marT="923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100" b="0" i="0" u="none" strike="noStrike">
                          <a:solidFill>
                            <a:srgbClr val="0D0A0B"/>
                          </a:solidFill>
                          <a:effectLst/>
                          <a:latin typeface="Arial" panose="020B0604020202020204" pitchFamily="34" charset="0"/>
                        </a:rPr>
                        <a:t>autoincrementing eight-byte integer</a:t>
                      </a:r>
                    </a:p>
                  </a:txBody>
                  <a:tcPr marL="9236" marR="9236" marT="923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59062913"/>
                  </a:ext>
                </a:extLst>
              </a:tr>
              <a:tr h="184727">
                <a:tc>
                  <a:txBody>
                    <a:bodyPr/>
                    <a:lstStyle/>
                    <a:p>
                      <a:pPr algn="l" fontAlgn="t"/>
                      <a:r>
                        <a:rPr lang="en-US" sz="1000" b="0" i="0" u="none" strike="noStrike">
                          <a:solidFill>
                            <a:srgbClr val="0D0A0B"/>
                          </a:solidFill>
                          <a:effectLst/>
                          <a:latin typeface="Courier New" panose="02070309020205020404" pitchFamily="49" charset="0"/>
                        </a:rPr>
                        <a:t>bit [ (n) ]</a:t>
                      </a:r>
                    </a:p>
                  </a:txBody>
                  <a:tcPr marL="9236" marR="9236" marT="9236"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100" b="0" i="0" u="none" strike="noStrike">
                          <a:solidFill>
                            <a:srgbClr val="0D0A0B"/>
                          </a:solidFill>
                          <a:effectLst/>
                          <a:latin typeface="Arial" panose="020B0604020202020204" pitchFamily="34" charset="0"/>
                        </a:rPr>
                        <a:t> </a:t>
                      </a:r>
                    </a:p>
                  </a:txBody>
                  <a:tcPr marL="9236" marR="9236" marT="923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100" b="0" i="0" u="none" strike="noStrike">
                          <a:solidFill>
                            <a:srgbClr val="0D0A0B"/>
                          </a:solidFill>
                          <a:effectLst/>
                          <a:latin typeface="Arial" panose="020B0604020202020204" pitchFamily="34" charset="0"/>
                        </a:rPr>
                        <a:t>fixed-length bit string</a:t>
                      </a:r>
                    </a:p>
                  </a:txBody>
                  <a:tcPr marL="9236" marR="9236" marT="923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42299471"/>
                  </a:ext>
                </a:extLst>
              </a:tr>
              <a:tr h="184727">
                <a:tc>
                  <a:txBody>
                    <a:bodyPr/>
                    <a:lstStyle/>
                    <a:p>
                      <a:pPr algn="l" fontAlgn="t"/>
                      <a:r>
                        <a:rPr lang="en-US" sz="1000" b="0" i="0" u="none" strike="noStrike">
                          <a:solidFill>
                            <a:srgbClr val="0D0A0B"/>
                          </a:solidFill>
                          <a:effectLst/>
                          <a:latin typeface="Courier New" panose="02070309020205020404" pitchFamily="49" charset="0"/>
                        </a:rPr>
                        <a:t>bit varying [ (n) ]</a:t>
                      </a:r>
                    </a:p>
                  </a:txBody>
                  <a:tcPr marL="9236" marR="9236" marT="9236"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000" b="0" i="0" u="none" strike="noStrike">
                          <a:solidFill>
                            <a:srgbClr val="0D0A0B"/>
                          </a:solidFill>
                          <a:effectLst/>
                          <a:latin typeface="Courier New" panose="02070309020205020404" pitchFamily="49" charset="0"/>
                        </a:rPr>
                        <a:t>varbit [ (n) ]</a:t>
                      </a:r>
                    </a:p>
                  </a:txBody>
                  <a:tcPr marL="9236" marR="9236" marT="923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100" b="0" i="0" u="none" strike="noStrike">
                          <a:solidFill>
                            <a:srgbClr val="0D0A0B"/>
                          </a:solidFill>
                          <a:effectLst/>
                          <a:latin typeface="Arial" panose="020B0604020202020204" pitchFamily="34" charset="0"/>
                        </a:rPr>
                        <a:t>variable-length bit string</a:t>
                      </a:r>
                    </a:p>
                  </a:txBody>
                  <a:tcPr marL="9236" marR="9236" marT="923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54533820"/>
                  </a:ext>
                </a:extLst>
              </a:tr>
              <a:tr h="184727">
                <a:tc>
                  <a:txBody>
                    <a:bodyPr/>
                    <a:lstStyle/>
                    <a:p>
                      <a:pPr algn="l" fontAlgn="t"/>
                      <a:r>
                        <a:rPr lang="en-US" sz="1000" b="0" i="0" u="none" strike="noStrike">
                          <a:solidFill>
                            <a:srgbClr val="0D0A0B"/>
                          </a:solidFill>
                          <a:effectLst/>
                          <a:latin typeface="Courier New" panose="02070309020205020404" pitchFamily="49" charset="0"/>
                        </a:rPr>
                        <a:t>boolean</a:t>
                      </a:r>
                    </a:p>
                  </a:txBody>
                  <a:tcPr marL="9236" marR="9236" marT="9236"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000" b="0" i="0" u="none" strike="noStrike">
                          <a:solidFill>
                            <a:srgbClr val="0D0A0B"/>
                          </a:solidFill>
                          <a:effectLst/>
                          <a:latin typeface="Courier New" panose="02070309020205020404" pitchFamily="49" charset="0"/>
                        </a:rPr>
                        <a:t>bool</a:t>
                      </a:r>
                    </a:p>
                  </a:txBody>
                  <a:tcPr marL="9236" marR="9236" marT="923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100" b="0" i="0" u="none" strike="noStrike">
                          <a:solidFill>
                            <a:srgbClr val="0D0A0B"/>
                          </a:solidFill>
                          <a:effectLst/>
                          <a:latin typeface="Arial" panose="020B0604020202020204" pitchFamily="34" charset="0"/>
                        </a:rPr>
                        <a:t>logical Boolean (true/false)</a:t>
                      </a:r>
                    </a:p>
                  </a:txBody>
                  <a:tcPr marL="9236" marR="9236" marT="923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63968621"/>
                  </a:ext>
                </a:extLst>
              </a:tr>
              <a:tr h="184727">
                <a:tc>
                  <a:txBody>
                    <a:bodyPr/>
                    <a:lstStyle/>
                    <a:p>
                      <a:pPr algn="l" fontAlgn="t"/>
                      <a:r>
                        <a:rPr lang="en-US" sz="1000" b="0" i="0" u="none" strike="noStrike">
                          <a:solidFill>
                            <a:srgbClr val="0D0A0B"/>
                          </a:solidFill>
                          <a:effectLst/>
                          <a:latin typeface="Courier New" panose="02070309020205020404" pitchFamily="49" charset="0"/>
                        </a:rPr>
                        <a:t>box</a:t>
                      </a:r>
                    </a:p>
                  </a:txBody>
                  <a:tcPr marL="9236" marR="9236" marT="9236"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100" b="0" i="0" u="none" strike="noStrike">
                          <a:solidFill>
                            <a:srgbClr val="0D0A0B"/>
                          </a:solidFill>
                          <a:effectLst/>
                          <a:latin typeface="Arial" panose="020B0604020202020204" pitchFamily="34" charset="0"/>
                        </a:rPr>
                        <a:t> </a:t>
                      </a:r>
                    </a:p>
                  </a:txBody>
                  <a:tcPr marL="9236" marR="9236" marT="923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100" b="0" i="0" u="none" strike="noStrike">
                          <a:solidFill>
                            <a:srgbClr val="0D0A0B"/>
                          </a:solidFill>
                          <a:effectLst/>
                          <a:latin typeface="Arial" panose="020B0604020202020204" pitchFamily="34" charset="0"/>
                        </a:rPr>
                        <a:t>rectangular box on a plane</a:t>
                      </a:r>
                    </a:p>
                  </a:txBody>
                  <a:tcPr marL="9236" marR="9236" marT="923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39721079"/>
                  </a:ext>
                </a:extLst>
              </a:tr>
              <a:tr h="184727">
                <a:tc>
                  <a:txBody>
                    <a:bodyPr/>
                    <a:lstStyle/>
                    <a:p>
                      <a:pPr algn="l" fontAlgn="t"/>
                      <a:r>
                        <a:rPr lang="en-US" sz="1000" b="0" i="0" u="none" strike="noStrike">
                          <a:solidFill>
                            <a:srgbClr val="0D0A0B"/>
                          </a:solidFill>
                          <a:effectLst/>
                          <a:latin typeface="Courier New" panose="02070309020205020404" pitchFamily="49" charset="0"/>
                        </a:rPr>
                        <a:t>bytea</a:t>
                      </a:r>
                    </a:p>
                  </a:txBody>
                  <a:tcPr marL="9236" marR="9236" marT="9236"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100" b="0" i="0" u="none" strike="noStrike">
                          <a:solidFill>
                            <a:srgbClr val="0D0A0B"/>
                          </a:solidFill>
                          <a:effectLst/>
                          <a:latin typeface="Arial" panose="020B0604020202020204" pitchFamily="34" charset="0"/>
                        </a:rPr>
                        <a:t> </a:t>
                      </a:r>
                    </a:p>
                  </a:txBody>
                  <a:tcPr marL="9236" marR="9236" marT="923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100" b="0" i="0" u="none" strike="noStrike">
                          <a:solidFill>
                            <a:srgbClr val="0D0A0B"/>
                          </a:solidFill>
                          <a:effectLst/>
                          <a:latin typeface="Arial" panose="020B0604020202020204" pitchFamily="34" charset="0"/>
                        </a:rPr>
                        <a:t>binary data (“byte array”)</a:t>
                      </a:r>
                    </a:p>
                  </a:txBody>
                  <a:tcPr marL="9236" marR="9236" marT="923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92308409"/>
                  </a:ext>
                </a:extLst>
              </a:tr>
              <a:tr h="184727">
                <a:tc>
                  <a:txBody>
                    <a:bodyPr/>
                    <a:lstStyle/>
                    <a:p>
                      <a:pPr algn="l" fontAlgn="t"/>
                      <a:r>
                        <a:rPr lang="en-US" sz="1000" b="0" i="0" u="none" strike="noStrike">
                          <a:solidFill>
                            <a:srgbClr val="0D0A0B"/>
                          </a:solidFill>
                          <a:effectLst/>
                          <a:latin typeface="Courier New" panose="02070309020205020404" pitchFamily="49" charset="0"/>
                        </a:rPr>
                        <a:t>character [ (n) ]</a:t>
                      </a:r>
                    </a:p>
                  </a:txBody>
                  <a:tcPr marL="9236" marR="9236" marT="9236"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000" b="0" i="0" u="none" strike="noStrike">
                          <a:solidFill>
                            <a:srgbClr val="0D0A0B"/>
                          </a:solidFill>
                          <a:effectLst/>
                          <a:latin typeface="Courier New" panose="02070309020205020404" pitchFamily="49" charset="0"/>
                        </a:rPr>
                        <a:t>char [ (n) ]</a:t>
                      </a:r>
                    </a:p>
                  </a:txBody>
                  <a:tcPr marL="9236" marR="9236" marT="923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100" b="0" i="0" u="none" strike="noStrike">
                          <a:solidFill>
                            <a:srgbClr val="0D0A0B"/>
                          </a:solidFill>
                          <a:effectLst/>
                          <a:latin typeface="Arial" panose="020B0604020202020204" pitchFamily="34" charset="0"/>
                        </a:rPr>
                        <a:t>fixed-length character string</a:t>
                      </a:r>
                    </a:p>
                  </a:txBody>
                  <a:tcPr marL="9236" marR="9236" marT="923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46432647"/>
                  </a:ext>
                </a:extLst>
              </a:tr>
              <a:tr h="184727">
                <a:tc>
                  <a:txBody>
                    <a:bodyPr/>
                    <a:lstStyle/>
                    <a:p>
                      <a:pPr algn="l" fontAlgn="t"/>
                      <a:r>
                        <a:rPr lang="en-US" sz="1000" b="0" i="0" u="none" strike="noStrike">
                          <a:solidFill>
                            <a:srgbClr val="0D0A0B"/>
                          </a:solidFill>
                          <a:effectLst/>
                          <a:latin typeface="Courier New" panose="02070309020205020404" pitchFamily="49" charset="0"/>
                        </a:rPr>
                        <a:t>character varying [ (n) ]</a:t>
                      </a:r>
                    </a:p>
                  </a:txBody>
                  <a:tcPr marL="9236" marR="9236" marT="9236"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000" b="0" i="0" u="none" strike="noStrike">
                          <a:solidFill>
                            <a:srgbClr val="0D0A0B"/>
                          </a:solidFill>
                          <a:effectLst/>
                          <a:latin typeface="Courier New" panose="02070309020205020404" pitchFamily="49" charset="0"/>
                        </a:rPr>
                        <a:t>varchar [ (n) ]</a:t>
                      </a:r>
                    </a:p>
                  </a:txBody>
                  <a:tcPr marL="9236" marR="9236" marT="923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100" b="0" i="0" u="none" strike="noStrike">
                          <a:solidFill>
                            <a:srgbClr val="0D0A0B"/>
                          </a:solidFill>
                          <a:effectLst/>
                          <a:latin typeface="Arial" panose="020B0604020202020204" pitchFamily="34" charset="0"/>
                        </a:rPr>
                        <a:t>variable-length character string</a:t>
                      </a:r>
                    </a:p>
                  </a:txBody>
                  <a:tcPr marL="9236" marR="9236" marT="923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21196335"/>
                  </a:ext>
                </a:extLst>
              </a:tr>
              <a:tr h="184727">
                <a:tc>
                  <a:txBody>
                    <a:bodyPr/>
                    <a:lstStyle/>
                    <a:p>
                      <a:pPr algn="l" fontAlgn="t"/>
                      <a:r>
                        <a:rPr lang="en-US" sz="1000" b="0" i="0" u="none" strike="noStrike">
                          <a:solidFill>
                            <a:srgbClr val="0D0A0B"/>
                          </a:solidFill>
                          <a:effectLst/>
                          <a:latin typeface="Courier New" panose="02070309020205020404" pitchFamily="49" charset="0"/>
                        </a:rPr>
                        <a:t>date</a:t>
                      </a:r>
                    </a:p>
                  </a:txBody>
                  <a:tcPr marL="9236" marR="9236" marT="9236"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100" b="0" i="0" u="none" strike="noStrike">
                          <a:solidFill>
                            <a:srgbClr val="0D0A0B"/>
                          </a:solidFill>
                          <a:effectLst/>
                          <a:latin typeface="Arial" panose="020B0604020202020204" pitchFamily="34" charset="0"/>
                        </a:rPr>
                        <a:t> </a:t>
                      </a:r>
                    </a:p>
                  </a:txBody>
                  <a:tcPr marL="9236" marR="9236" marT="923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GB" sz="1100" b="0" i="0" u="none" strike="noStrike">
                          <a:solidFill>
                            <a:srgbClr val="0D0A0B"/>
                          </a:solidFill>
                          <a:effectLst/>
                          <a:latin typeface="Arial" panose="020B0604020202020204" pitchFamily="34" charset="0"/>
                        </a:rPr>
                        <a:t>calendar date (year, month, day)</a:t>
                      </a:r>
                    </a:p>
                  </a:txBody>
                  <a:tcPr marL="9236" marR="9236" marT="923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63069185"/>
                  </a:ext>
                </a:extLst>
              </a:tr>
              <a:tr h="184727">
                <a:tc>
                  <a:txBody>
                    <a:bodyPr/>
                    <a:lstStyle/>
                    <a:p>
                      <a:pPr algn="l" fontAlgn="t"/>
                      <a:r>
                        <a:rPr lang="en-US" sz="1000" b="0" i="0" u="none" strike="noStrike">
                          <a:solidFill>
                            <a:srgbClr val="0D0A0B"/>
                          </a:solidFill>
                          <a:effectLst/>
                          <a:latin typeface="Courier New" panose="02070309020205020404" pitchFamily="49" charset="0"/>
                        </a:rPr>
                        <a:t>double precision</a:t>
                      </a:r>
                    </a:p>
                  </a:txBody>
                  <a:tcPr marL="9236" marR="9236" marT="9236"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000" b="0" i="0" u="none" strike="noStrike">
                          <a:solidFill>
                            <a:srgbClr val="0D0A0B"/>
                          </a:solidFill>
                          <a:effectLst/>
                          <a:latin typeface="Courier New" panose="02070309020205020404" pitchFamily="49" charset="0"/>
                        </a:rPr>
                        <a:t>float8</a:t>
                      </a:r>
                    </a:p>
                  </a:txBody>
                  <a:tcPr marL="9236" marR="9236" marT="923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GB" sz="1100" b="0" i="0" u="none" strike="noStrike">
                          <a:solidFill>
                            <a:srgbClr val="0D0A0B"/>
                          </a:solidFill>
                          <a:effectLst/>
                          <a:latin typeface="Arial" panose="020B0604020202020204" pitchFamily="34" charset="0"/>
                        </a:rPr>
                        <a:t>double precision floating-point number (8 bytes)</a:t>
                      </a:r>
                    </a:p>
                  </a:txBody>
                  <a:tcPr marL="9236" marR="9236" marT="923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879022"/>
                  </a:ext>
                </a:extLst>
              </a:tr>
              <a:tr h="184727">
                <a:tc>
                  <a:txBody>
                    <a:bodyPr/>
                    <a:lstStyle/>
                    <a:p>
                      <a:pPr algn="l" fontAlgn="t"/>
                      <a:r>
                        <a:rPr lang="en-US" sz="1000" b="0" i="0" u="none" strike="noStrike">
                          <a:solidFill>
                            <a:srgbClr val="0D0A0B"/>
                          </a:solidFill>
                          <a:effectLst/>
                          <a:latin typeface="Courier New" panose="02070309020205020404" pitchFamily="49" charset="0"/>
                        </a:rPr>
                        <a:t>inet</a:t>
                      </a:r>
                    </a:p>
                  </a:txBody>
                  <a:tcPr marL="9236" marR="9236" marT="9236"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100" b="0" i="0" u="none" strike="noStrike">
                          <a:solidFill>
                            <a:srgbClr val="0D0A0B"/>
                          </a:solidFill>
                          <a:effectLst/>
                          <a:latin typeface="Arial" panose="020B0604020202020204" pitchFamily="34" charset="0"/>
                        </a:rPr>
                        <a:t> </a:t>
                      </a:r>
                    </a:p>
                  </a:txBody>
                  <a:tcPr marL="9236" marR="9236" marT="923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GB" sz="1100" b="0" i="0" u="none" strike="noStrike">
                          <a:solidFill>
                            <a:srgbClr val="0D0A0B"/>
                          </a:solidFill>
                          <a:effectLst/>
                          <a:latin typeface="Arial" panose="020B0604020202020204" pitchFamily="34" charset="0"/>
                        </a:rPr>
                        <a:t>IPv4 or IPv6 host address</a:t>
                      </a:r>
                    </a:p>
                  </a:txBody>
                  <a:tcPr marL="9236" marR="9236" marT="923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52481344"/>
                  </a:ext>
                </a:extLst>
              </a:tr>
              <a:tr h="184727">
                <a:tc>
                  <a:txBody>
                    <a:bodyPr/>
                    <a:lstStyle/>
                    <a:p>
                      <a:pPr algn="l" fontAlgn="t"/>
                      <a:r>
                        <a:rPr lang="en-US" sz="1000" b="0" i="0" u="none" strike="noStrike">
                          <a:solidFill>
                            <a:srgbClr val="0D0A0B"/>
                          </a:solidFill>
                          <a:effectLst/>
                          <a:latin typeface="Courier New" panose="02070309020205020404" pitchFamily="49" charset="0"/>
                        </a:rPr>
                        <a:t>integer</a:t>
                      </a:r>
                    </a:p>
                  </a:txBody>
                  <a:tcPr marL="9236" marR="9236" marT="9236"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000" b="0" i="0" u="none" strike="noStrike">
                          <a:solidFill>
                            <a:srgbClr val="0D0A0B"/>
                          </a:solidFill>
                          <a:effectLst/>
                          <a:latin typeface="Courier New" panose="02070309020205020404" pitchFamily="49" charset="0"/>
                        </a:rPr>
                        <a:t>int, int4</a:t>
                      </a:r>
                    </a:p>
                  </a:txBody>
                  <a:tcPr marL="9236" marR="9236" marT="923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100" b="0" i="0" u="none" strike="noStrike">
                          <a:solidFill>
                            <a:srgbClr val="0D0A0B"/>
                          </a:solidFill>
                          <a:effectLst/>
                          <a:latin typeface="Arial" panose="020B0604020202020204" pitchFamily="34" charset="0"/>
                        </a:rPr>
                        <a:t>signed four-byte integer</a:t>
                      </a:r>
                    </a:p>
                  </a:txBody>
                  <a:tcPr marL="9236" marR="9236" marT="923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23662674"/>
                  </a:ext>
                </a:extLst>
              </a:tr>
              <a:tr h="184727">
                <a:tc>
                  <a:txBody>
                    <a:bodyPr/>
                    <a:lstStyle/>
                    <a:p>
                      <a:pPr algn="l" fontAlgn="t"/>
                      <a:r>
                        <a:rPr lang="en-US" sz="1000" b="0" i="0" u="none" strike="noStrike">
                          <a:solidFill>
                            <a:srgbClr val="0D0A0B"/>
                          </a:solidFill>
                          <a:effectLst/>
                          <a:latin typeface="Courier New" panose="02070309020205020404" pitchFamily="49" charset="0"/>
                        </a:rPr>
                        <a:t>money</a:t>
                      </a:r>
                    </a:p>
                  </a:txBody>
                  <a:tcPr marL="9236" marR="9236" marT="9236"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100" b="0" i="0" u="none" strike="noStrike">
                          <a:solidFill>
                            <a:srgbClr val="0D0A0B"/>
                          </a:solidFill>
                          <a:effectLst/>
                          <a:latin typeface="Arial" panose="020B0604020202020204" pitchFamily="34" charset="0"/>
                        </a:rPr>
                        <a:t> </a:t>
                      </a:r>
                    </a:p>
                  </a:txBody>
                  <a:tcPr marL="9236" marR="9236" marT="923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100" b="0" i="0" u="none" strike="noStrike">
                          <a:solidFill>
                            <a:srgbClr val="0D0A0B"/>
                          </a:solidFill>
                          <a:effectLst/>
                          <a:latin typeface="Arial" panose="020B0604020202020204" pitchFamily="34" charset="0"/>
                        </a:rPr>
                        <a:t>currency amount, </a:t>
                      </a:r>
                      <a:r>
                        <a:rPr kumimoji="0" lang="en-US" sz="1100" b="0" i="0" u="none" strike="noStrike" kern="1200">
                          <a:solidFill>
                            <a:srgbClr val="0D0A0B"/>
                          </a:solidFill>
                          <a:effectLst/>
                          <a:latin typeface="Arial" panose="020B0604020202020204" pitchFamily="34" charset="0"/>
                          <a:ea typeface="+mn-ea"/>
                          <a:cs typeface="+mn-cs"/>
                        </a:rPr>
                        <a:t>two-decimal place floating-point number</a:t>
                      </a:r>
                    </a:p>
                  </a:txBody>
                  <a:tcPr marL="9236" marR="9236" marT="923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01630487"/>
                  </a:ext>
                </a:extLst>
              </a:tr>
              <a:tr h="184727">
                <a:tc>
                  <a:txBody>
                    <a:bodyPr/>
                    <a:lstStyle/>
                    <a:p>
                      <a:pPr algn="l" fontAlgn="t"/>
                      <a:r>
                        <a:rPr lang="en-US" sz="1000" b="0" i="0" u="none" strike="noStrike">
                          <a:solidFill>
                            <a:srgbClr val="0D0A0B"/>
                          </a:solidFill>
                          <a:effectLst/>
                          <a:latin typeface="Courier New" panose="02070309020205020404" pitchFamily="49" charset="0"/>
                        </a:rPr>
                        <a:t>numeric [ (p, s) ]</a:t>
                      </a:r>
                    </a:p>
                  </a:txBody>
                  <a:tcPr marL="9236" marR="9236" marT="9236"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000" b="0" i="0" u="none" strike="noStrike">
                          <a:solidFill>
                            <a:srgbClr val="0D0A0B"/>
                          </a:solidFill>
                          <a:effectLst/>
                          <a:latin typeface="Courier New" panose="02070309020205020404" pitchFamily="49" charset="0"/>
                        </a:rPr>
                        <a:t>decimal [ (p, s) ]</a:t>
                      </a:r>
                    </a:p>
                  </a:txBody>
                  <a:tcPr marL="9236" marR="9236" marT="923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GB" sz="1100" b="0" i="0" u="none" strike="noStrike">
                          <a:solidFill>
                            <a:srgbClr val="0D0A0B"/>
                          </a:solidFill>
                          <a:effectLst/>
                          <a:latin typeface="Arial" panose="020B0604020202020204" pitchFamily="34" charset="0"/>
                        </a:rPr>
                        <a:t>exact numeric of selectable precision</a:t>
                      </a:r>
                    </a:p>
                  </a:txBody>
                  <a:tcPr marL="9236" marR="9236" marT="923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84294332"/>
                  </a:ext>
                </a:extLst>
              </a:tr>
              <a:tr h="184727">
                <a:tc>
                  <a:txBody>
                    <a:bodyPr/>
                    <a:lstStyle/>
                    <a:p>
                      <a:pPr algn="l" fontAlgn="t"/>
                      <a:r>
                        <a:rPr lang="en-US" sz="1000" b="0" i="0" u="none" strike="noStrike">
                          <a:solidFill>
                            <a:srgbClr val="0D0A0B"/>
                          </a:solidFill>
                          <a:effectLst/>
                          <a:latin typeface="Courier New" panose="02070309020205020404" pitchFamily="49" charset="0"/>
                        </a:rPr>
                        <a:t>real</a:t>
                      </a:r>
                    </a:p>
                  </a:txBody>
                  <a:tcPr marL="9236" marR="9236" marT="9236"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000" b="0" i="0" u="none" strike="noStrike">
                          <a:solidFill>
                            <a:srgbClr val="0D0A0B"/>
                          </a:solidFill>
                          <a:effectLst/>
                          <a:latin typeface="Courier New" panose="02070309020205020404" pitchFamily="49" charset="0"/>
                        </a:rPr>
                        <a:t>float4</a:t>
                      </a:r>
                    </a:p>
                  </a:txBody>
                  <a:tcPr marL="9236" marR="9236" marT="923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GB" sz="1100" b="0" i="0" u="none" strike="noStrike">
                          <a:solidFill>
                            <a:srgbClr val="0D0A0B"/>
                          </a:solidFill>
                          <a:effectLst/>
                          <a:latin typeface="Arial" panose="020B0604020202020204" pitchFamily="34" charset="0"/>
                        </a:rPr>
                        <a:t>single precision floating-point number (4 bytes)</a:t>
                      </a:r>
                    </a:p>
                  </a:txBody>
                  <a:tcPr marL="9236" marR="9236" marT="923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21983222"/>
                  </a:ext>
                </a:extLst>
              </a:tr>
              <a:tr h="184727">
                <a:tc>
                  <a:txBody>
                    <a:bodyPr/>
                    <a:lstStyle/>
                    <a:p>
                      <a:pPr algn="l" fontAlgn="t"/>
                      <a:r>
                        <a:rPr lang="en-US" sz="1000" b="0" i="0" u="none" strike="noStrike">
                          <a:solidFill>
                            <a:srgbClr val="0D0A0B"/>
                          </a:solidFill>
                          <a:effectLst/>
                          <a:latin typeface="Courier New" panose="02070309020205020404" pitchFamily="49" charset="0"/>
                        </a:rPr>
                        <a:t>smallint</a:t>
                      </a:r>
                    </a:p>
                  </a:txBody>
                  <a:tcPr marL="9236" marR="9236" marT="9236"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000" b="0" i="0" u="none" strike="noStrike">
                          <a:solidFill>
                            <a:srgbClr val="0D0A0B"/>
                          </a:solidFill>
                          <a:effectLst/>
                          <a:latin typeface="Courier New" panose="02070309020205020404" pitchFamily="49" charset="0"/>
                        </a:rPr>
                        <a:t>int2</a:t>
                      </a:r>
                    </a:p>
                  </a:txBody>
                  <a:tcPr marL="9236" marR="9236" marT="923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100" b="0" i="0" u="none" strike="noStrike">
                          <a:solidFill>
                            <a:srgbClr val="0D0A0B"/>
                          </a:solidFill>
                          <a:effectLst/>
                          <a:latin typeface="Arial" panose="020B0604020202020204" pitchFamily="34" charset="0"/>
                        </a:rPr>
                        <a:t>signed two-byte integer</a:t>
                      </a:r>
                    </a:p>
                  </a:txBody>
                  <a:tcPr marL="9236" marR="9236" marT="923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72669492"/>
                  </a:ext>
                </a:extLst>
              </a:tr>
              <a:tr h="184727">
                <a:tc>
                  <a:txBody>
                    <a:bodyPr/>
                    <a:lstStyle/>
                    <a:p>
                      <a:pPr algn="l" fontAlgn="t"/>
                      <a:r>
                        <a:rPr lang="en-US" sz="1000" b="0" i="0" u="none" strike="noStrike">
                          <a:solidFill>
                            <a:srgbClr val="0D0A0B"/>
                          </a:solidFill>
                          <a:effectLst/>
                          <a:latin typeface="Courier New" panose="02070309020205020404" pitchFamily="49" charset="0"/>
                        </a:rPr>
                        <a:t>smallserial</a:t>
                      </a:r>
                    </a:p>
                  </a:txBody>
                  <a:tcPr marL="9236" marR="9236" marT="9236"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000" b="0" i="0" u="none" strike="noStrike">
                          <a:solidFill>
                            <a:srgbClr val="0D0A0B"/>
                          </a:solidFill>
                          <a:effectLst/>
                          <a:latin typeface="Courier New" panose="02070309020205020404" pitchFamily="49" charset="0"/>
                        </a:rPr>
                        <a:t>serial2</a:t>
                      </a:r>
                    </a:p>
                  </a:txBody>
                  <a:tcPr marL="9236" marR="9236" marT="923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100" b="0" i="0" u="none" strike="noStrike">
                          <a:solidFill>
                            <a:srgbClr val="0D0A0B"/>
                          </a:solidFill>
                          <a:effectLst/>
                          <a:latin typeface="Arial" panose="020B0604020202020204" pitchFamily="34" charset="0"/>
                        </a:rPr>
                        <a:t>autoincrementing two-byte integer</a:t>
                      </a:r>
                    </a:p>
                  </a:txBody>
                  <a:tcPr marL="9236" marR="9236" marT="923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98591024"/>
                  </a:ext>
                </a:extLst>
              </a:tr>
              <a:tr h="184727">
                <a:tc>
                  <a:txBody>
                    <a:bodyPr/>
                    <a:lstStyle/>
                    <a:p>
                      <a:pPr algn="l" fontAlgn="t"/>
                      <a:r>
                        <a:rPr lang="en-US" sz="1000" b="0" i="0" u="none" strike="noStrike">
                          <a:solidFill>
                            <a:srgbClr val="0D0A0B"/>
                          </a:solidFill>
                          <a:effectLst/>
                          <a:latin typeface="Courier New" panose="02070309020205020404" pitchFamily="49" charset="0"/>
                        </a:rPr>
                        <a:t>serial</a:t>
                      </a:r>
                    </a:p>
                  </a:txBody>
                  <a:tcPr marL="9236" marR="9236" marT="9236"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000" b="0" i="0" u="none" strike="noStrike">
                          <a:solidFill>
                            <a:srgbClr val="0D0A0B"/>
                          </a:solidFill>
                          <a:effectLst/>
                          <a:latin typeface="Courier New" panose="02070309020205020404" pitchFamily="49" charset="0"/>
                        </a:rPr>
                        <a:t>serial4</a:t>
                      </a:r>
                    </a:p>
                  </a:txBody>
                  <a:tcPr marL="9236" marR="9236" marT="923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100" b="0" i="0" u="none" strike="noStrike">
                          <a:solidFill>
                            <a:srgbClr val="0D0A0B"/>
                          </a:solidFill>
                          <a:effectLst/>
                          <a:latin typeface="Arial" panose="020B0604020202020204" pitchFamily="34" charset="0"/>
                        </a:rPr>
                        <a:t>autoincrementing four-byte integer</a:t>
                      </a:r>
                    </a:p>
                  </a:txBody>
                  <a:tcPr marL="9236" marR="9236" marT="923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23628748"/>
                  </a:ext>
                </a:extLst>
              </a:tr>
              <a:tr h="184727">
                <a:tc>
                  <a:txBody>
                    <a:bodyPr/>
                    <a:lstStyle/>
                    <a:p>
                      <a:pPr algn="l" fontAlgn="t"/>
                      <a:r>
                        <a:rPr lang="en-US" sz="1000" b="0" i="0" u="none" strike="noStrike">
                          <a:solidFill>
                            <a:srgbClr val="0D0A0B"/>
                          </a:solidFill>
                          <a:effectLst/>
                          <a:latin typeface="Courier New" panose="02070309020205020404" pitchFamily="49" charset="0"/>
                        </a:rPr>
                        <a:t>text</a:t>
                      </a:r>
                    </a:p>
                  </a:txBody>
                  <a:tcPr marL="9236" marR="9236" marT="9236"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100" b="0" i="0" u="none" strike="noStrike">
                          <a:solidFill>
                            <a:srgbClr val="0D0A0B"/>
                          </a:solidFill>
                          <a:effectLst/>
                          <a:latin typeface="Arial" panose="020B0604020202020204" pitchFamily="34" charset="0"/>
                        </a:rPr>
                        <a:t> </a:t>
                      </a:r>
                    </a:p>
                  </a:txBody>
                  <a:tcPr marL="9236" marR="9236" marT="923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100" b="0" i="0" u="none" strike="noStrike">
                          <a:solidFill>
                            <a:srgbClr val="0D0A0B"/>
                          </a:solidFill>
                          <a:effectLst/>
                          <a:latin typeface="Arial" panose="020B0604020202020204" pitchFamily="34" charset="0"/>
                        </a:rPr>
                        <a:t>variable-length character string</a:t>
                      </a:r>
                    </a:p>
                  </a:txBody>
                  <a:tcPr marL="9236" marR="9236" marT="923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40379016"/>
                  </a:ext>
                </a:extLst>
              </a:tr>
              <a:tr h="332509">
                <a:tc>
                  <a:txBody>
                    <a:bodyPr/>
                    <a:lstStyle/>
                    <a:p>
                      <a:pPr algn="l" fontAlgn="t"/>
                      <a:r>
                        <a:rPr lang="en-GB" sz="1000" b="0" i="0" u="none" strike="noStrike">
                          <a:solidFill>
                            <a:srgbClr val="0D0A0B"/>
                          </a:solidFill>
                          <a:effectLst/>
                          <a:latin typeface="Courier New" panose="02070309020205020404" pitchFamily="49" charset="0"/>
                        </a:rPr>
                        <a:t>time [ (p) ] [ without time zone ]</a:t>
                      </a:r>
                    </a:p>
                  </a:txBody>
                  <a:tcPr marL="9236" marR="9236" marT="9236"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100" b="0" i="0" u="none" strike="noStrike">
                          <a:solidFill>
                            <a:srgbClr val="0D0A0B"/>
                          </a:solidFill>
                          <a:effectLst/>
                          <a:latin typeface="Arial" panose="020B0604020202020204" pitchFamily="34" charset="0"/>
                        </a:rPr>
                        <a:t> </a:t>
                      </a:r>
                    </a:p>
                  </a:txBody>
                  <a:tcPr marL="9236" marR="9236" marT="923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GB" sz="1100" b="0" i="0" u="none" strike="noStrike">
                          <a:solidFill>
                            <a:srgbClr val="0D0A0B"/>
                          </a:solidFill>
                          <a:effectLst/>
                          <a:latin typeface="Arial" panose="020B0604020202020204" pitchFamily="34" charset="0"/>
                        </a:rPr>
                        <a:t>time of day (no time zone)</a:t>
                      </a:r>
                    </a:p>
                  </a:txBody>
                  <a:tcPr marL="9236" marR="9236" marT="923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07909846"/>
                  </a:ext>
                </a:extLst>
              </a:tr>
              <a:tr h="341745">
                <a:tc>
                  <a:txBody>
                    <a:bodyPr/>
                    <a:lstStyle/>
                    <a:p>
                      <a:pPr algn="l" fontAlgn="t"/>
                      <a:r>
                        <a:rPr lang="en-GB" sz="1000" b="0" i="0" u="none" strike="noStrike">
                          <a:solidFill>
                            <a:srgbClr val="0D0A0B"/>
                          </a:solidFill>
                          <a:effectLst/>
                          <a:latin typeface="Courier New" panose="02070309020205020404" pitchFamily="49" charset="0"/>
                        </a:rPr>
                        <a:t>time [ (p) ] with time zone</a:t>
                      </a:r>
                    </a:p>
                  </a:txBody>
                  <a:tcPr marL="9236" marR="9236" marT="9236"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000" b="0" i="0" u="none" strike="noStrike">
                          <a:solidFill>
                            <a:srgbClr val="0D0A0B"/>
                          </a:solidFill>
                          <a:effectLst/>
                          <a:latin typeface="Courier New" panose="02070309020205020404" pitchFamily="49" charset="0"/>
                        </a:rPr>
                        <a:t>timetz</a:t>
                      </a:r>
                    </a:p>
                  </a:txBody>
                  <a:tcPr marL="9236" marR="9236" marT="923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t"/>
                      <a:r>
                        <a:rPr lang="en-GB" sz="1100" b="0" i="0" u="none" strike="noStrike">
                          <a:solidFill>
                            <a:srgbClr val="0D0A0B"/>
                          </a:solidFill>
                          <a:effectLst/>
                          <a:latin typeface="Arial" panose="020B0604020202020204" pitchFamily="34" charset="0"/>
                        </a:rPr>
                        <a:t>time of day, including time zone</a:t>
                      </a:r>
                    </a:p>
                  </a:txBody>
                  <a:tcPr marL="9236" marR="9236" marT="923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89439313"/>
                  </a:ext>
                </a:extLst>
              </a:tr>
            </a:tbl>
          </a:graphicData>
        </a:graphic>
      </p:graphicFrame>
    </p:spTree>
    <p:extLst>
      <p:ext uri="{BB962C8B-B14F-4D97-AF65-F5344CB8AC3E}">
        <p14:creationId xmlns:p14="http://schemas.microsoft.com/office/powerpoint/2010/main" val="4495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417455C5-0613-451E-8668-19935CFB1C98}" type="slidenum">
              <a:rPr lang="en-US"/>
              <a:pPr>
                <a:defRPr/>
              </a:pPr>
              <a:t>2</a:t>
            </a:fld>
            <a:endParaRPr lang="en-US"/>
          </a:p>
        </p:txBody>
      </p:sp>
      <p:sp>
        <p:nvSpPr>
          <p:cNvPr id="7171" name="Rectangle 2"/>
          <p:cNvSpPr>
            <a:spLocks noGrp="1"/>
          </p:cNvSpPr>
          <p:nvPr>
            <p:ph type="title"/>
          </p:nvPr>
        </p:nvSpPr>
        <p:spPr/>
        <p:txBody>
          <a:bodyPr/>
          <a:lstStyle/>
          <a:p>
            <a:pPr eaLnBrk="1" hangingPunct="1"/>
            <a:r>
              <a:rPr lang="en-US"/>
              <a:t>Outline</a:t>
            </a:r>
          </a:p>
        </p:txBody>
      </p:sp>
      <p:sp>
        <p:nvSpPr>
          <p:cNvPr id="7172" name="Rectangle 3"/>
          <p:cNvSpPr>
            <a:spLocks noGrp="1"/>
          </p:cNvSpPr>
          <p:nvPr>
            <p:ph type="body" idx="1"/>
          </p:nvPr>
        </p:nvSpPr>
        <p:spPr>
          <a:xfrm>
            <a:off x="304800" y="1447800"/>
            <a:ext cx="8382000" cy="1524000"/>
          </a:xfrm>
        </p:spPr>
        <p:txBody>
          <a:bodyPr/>
          <a:lstStyle/>
          <a:p>
            <a:pPr marL="495300" indent="-495300" eaLnBrk="1" hangingPunct="1">
              <a:buFont typeface="Wingdings 2" pitchFamily="18" charset="2"/>
              <a:buAutoNum type="arabicPeriod"/>
            </a:pPr>
            <a:r>
              <a:rPr lang="en-US"/>
              <a:t>The pgAdmin </a:t>
            </a:r>
          </a:p>
          <a:p>
            <a:pPr marL="495300" indent="-495300" eaLnBrk="1" hangingPunct="1">
              <a:buFont typeface="Wingdings 2" pitchFamily="18" charset="2"/>
              <a:buAutoNum type="arabicPeriod"/>
            </a:pPr>
            <a:r>
              <a:rPr lang="en-US"/>
              <a:t>Parts of the PostgreSQL system</a:t>
            </a:r>
          </a:p>
          <a:p>
            <a:pPr marL="495300" indent="-495300" eaLnBrk="1" hangingPunct="1">
              <a:buFont typeface="Wingdings 2" pitchFamily="18" charset="2"/>
              <a:buAutoNum type="arabicPeriod"/>
            </a:pPr>
            <a:r>
              <a:rPr lang="en-US"/>
              <a:t>Practices – Create a new application</a:t>
            </a:r>
          </a:p>
          <a:p>
            <a:pPr marL="495300" indent="-495300" eaLnBrk="1" hangingPunct="1">
              <a:buFont typeface="Wingdings 2" pitchFamily="18" charset="2"/>
              <a:buAutoNum type="arabicPeriod"/>
            </a:pP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CAFB1900-BB49-47A3-9879-E78853F6AB06}" type="slidenum">
              <a:rPr lang="en-US"/>
              <a:pPr>
                <a:defRPr/>
              </a:pPr>
              <a:t>20</a:t>
            </a:fld>
            <a:endParaRPr lang="en-US"/>
          </a:p>
        </p:txBody>
      </p:sp>
      <p:sp>
        <p:nvSpPr>
          <p:cNvPr id="41987" name="Rectangle 2"/>
          <p:cNvSpPr>
            <a:spLocks noGrp="1"/>
          </p:cNvSpPr>
          <p:nvPr>
            <p:ph type="title"/>
          </p:nvPr>
        </p:nvSpPr>
        <p:spPr/>
        <p:txBody>
          <a:bodyPr/>
          <a:lstStyle/>
          <a:p>
            <a:pPr eaLnBrk="1" hangingPunct="1"/>
            <a:r>
              <a:rPr lang="en-US"/>
              <a:t>The Product Table Columns</a:t>
            </a:r>
          </a:p>
        </p:txBody>
      </p:sp>
      <p:pic>
        <p:nvPicPr>
          <p:cNvPr id="41988" name="Picture 4"/>
          <p:cNvPicPr>
            <a:picLocks noChangeAspect="1" noChangeArrowheads="1"/>
          </p:cNvPicPr>
          <p:nvPr/>
        </p:nvPicPr>
        <p:blipFill>
          <a:blip r:embed="rId3" cstate="print"/>
          <a:srcRect/>
          <a:stretch>
            <a:fillRect/>
          </a:stretch>
        </p:blipFill>
        <p:spPr bwMode="auto">
          <a:xfrm>
            <a:off x="304800" y="1922463"/>
            <a:ext cx="8458200" cy="3060700"/>
          </a:xfrm>
          <a:prstGeom prst="rect">
            <a:avLst/>
          </a:prstGeom>
          <a:noFill/>
          <a:ln w="9525">
            <a:noFill/>
            <a:miter lim="800000"/>
            <a:headEnd/>
            <a:tailEnd/>
          </a:ln>
        </p:spPr>
      </p:pic>
    </p:spTree>
    <p:extLst>
      <p:ext uri="{BB962C8B-B14F-4D97-AF65-F5344CB8AC3E}">
        <p14:creationId xmlns:p14="http://schemas.microsoft.com/office/powerpoint/2010/main" val="700648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5D554FE3-0305-4E2D-A37B-47BD4E2E0BCE}" type="slidenum">
              <a:rPr lang="en-US"/>
              <a:pPr>
                <a:defRPr/>
              </a:pPr>
              <a:t>21</a:t>
            </a:fld>
            <a:endParaRPr lang="en-US"/>
          </a:p>
        </p:txBody>
      </p:sp>
      <p:sp>
        <p:nvSpPr>
          <p:cNvPr id="43011" name="Rectangle 2"/>
          <p:cNvSpPr>
            <a:spLocks noGrp="1"/>
          </p:cNvSpPr>
          <p:nvPr>
            <p:ph type="title"/>
          </p:nvPr>
        </p:nvSpPr>
        <p:spPr/>
        <p:txBody>
          <a:bodyPr/>
          <a:lstStyle/>
          <a:p>
            <a:pPr eaLnBrk="1" hangingPunct="1"/>
            <a:r>
              <a:rPr lang="en-US"/>
              <a:t>The Columns for the Order Table</a:t>
            </a:r>
          </a:p>
        </p:txBody>
      </p:sp>
      <p:pic>
        <p:nvPicPr>
          <p:cNvPr id="43012" name="Picture 4"/>
          <p:cNvPicPr>
            <a:picLocks noChangeAspect="1" noChangeArrowheads="1"/>
          </p:cNvPicPr>
          <p:nvPr/>
        </p:nvPicPr>
        <p:blipFill>
          <a:blip r:embed="rId3" cstate="print"/>
          <a:srcRect/>
          <a:stretch>
            <a:fillRect/>
          </a:stretch>
        </p:blipFill>
        <p:spPr bwMode="auto">
          <a:xfrm>
            <a:off x="609600" y="2057400"/>
            <a:ext cx="7743825" cy="3221038"/>
          </a:xfrm>
          <a:prstGeom prst="rect">
            <a:avLst/>
          </a:prstGeom>
          <a:noFill/>
          <a:ln w="9525">
            <a:noFill/>
            <a:miter lim="800000"/>
            <a:headEnd/>
            <a:tailEnd/>
          </a:ln>
        </p:spPr>
      </p:pic>
    </p:spTree>
    <p:extLst>
      <p:ext uri="{BB962C8B-B14F-4D97-AF65-F5344CB8AC3E}">
        <p14:creationId xmlns:p14="http://schemas.microsoft.com/office/powerpoint/2010/main" val="463191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5DE82624-2396-4902-A45F-88BE9D57431C}" type="slidenum">
              <a:rPr lang="en-US"/>
              <a:pPr>
                <a:defRPr/>
              </a:pPr>
              <a:t>22</a:t>
            </a:fld>
            <a:endParaRPr lang="en-US"/>
          </a:p>
        </p:txBody>
      </p:sp>
      <p:sp>
        <p:nvSpPr>
          <p:cNvPr id="44035" name="Rectangle 2"/>
          <p:cNvSpPr>
            <a:spLocks noGrp="1"/>
          </p:cNvSpPr>
          <p:nvPr>
            <p:ph type="title"/>
          </p:nvPr>
        </p:nvSpPr>
        <p:spPr>
          <a:xfrm>
            <a:off x="304800" y="0"/>
            <a:ext cx="8382000" cy="1143000"/>
          </a:xfrm>
        </p:spPr>
        <p:txBody>
          <a:bodyPr/>
          <a:lstStyle/>
          <a:p>
            <a:pPr eaLnBrk="1" hangingPunct="1"/>
            <a:r>
              <a:rPr lang="en-US" sz="3600"/>
              <a:t>New Foreign Key window for the Order table</a:t>
            </a:r>
          </a:p>
        </p:txBody>
      </p:sp>
      <p:pic>
        <p:nvPicPr>
          <p:cNvPr id="44036" name="Picture 4"/>
          <p:cNvPicPr>
            <a:picLocks noChangeAspect="1" noChangeArrowheads="1"/>
          </p:cNvPicPr>
          <p:nvPr/>
        </p:nvPicPr>
        <p:blipFill>
          <a:blip r:embed="rId3" cstate="print"/>
          <a:srcRect/>
          <a:stretch>
            <a:fillRect/>
          </a:stretch>
        </p:blipFill>
        <p:spPr bwMode="auto">
          <a:xfrm>
            <a:off x="838200" y="1066800"/>
            <a:ext cx="7467600" cy="5692775"/>
          </a:xfrm>
          <a:prstGeom prst="rect">
            <a:avLst/>
          </a:prstGeom>
          <a:noFill/>
          <a:ln w="9525">
            <a:noFill/>
            <a:miter lim="800000"/>
            <a:headEnd/>
            <a:tailEnd/>
          </a:ln>
        </p:spPr>
      </p:pic>
    </p:spTree>
    <p:extLst>
      <p:ext uri="{BB962C8B-B14F-4D97-AF65-F5344CB8AC3E}">
        <p14:creationId xmlns:p14="http://schemas.microsoft.com/office/powerpoint/2010/main" val="3965033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95F81830-4F73-46DC-AE8D-32AE197CA1FE}" type="slidenum">
              <a:rPr lang="en-US"/>
              <a:pPr>
                <a:defRPr/>
              </a:pPr>
              <a:t>23</a:t>
            </a:fld>
            <a:endParaRPr lang="en-US"/>
          </a:p>
        </p:txBody>
      </p:sp>
      <p:sp>
        <p:nvSpPr>
          <p:cNvPr id="45059" name="Rectangle 2"/>
          <p:cNvSpPr>
            <a:spLocks noGrp="1"/>
          </p:cNvSpPr>
          <p:nvPr>
            <p:ph type="title"/>
          </p:nvPr>
        </p:nvSpPr>
        <p:spPr>
          <a:xfrm>
            <a:off x="304800" y="0"/>
            <a:ext cx="8382000" cy="884238"/>
          </a:xfrm>
        </p:spPr>
        <p:txBody>
          <a:bodyPr/>
          <a:lstStyle/>
          <a:p>
            <a:pPr eaLnBrk="1" hangingPunct="1"/>
            <a:r>
              <a:rPr lang="en-US" b="1"/>
              <a:t>Entering and Viewing Data</a:t>
            </a:r>
          </a:p>
        </p:txBody>
      </p:sp>
      <p:pic>
        <p:nvPicPr>
          <p:cNvPr id="3" name="Picture 2">
            <a:extLst>
              <a:ext uri="{FF2B5EF4-FFF2-40B4-BE49-F238E27FC236}">
                <a16:creationId xmlns:a16="http://schemas.microsoft.com/office/drawing/2014/main" id="{4D1B2969-6A7E-48F6-A8DB-B3121275D1BE}"/>
              </a:ext>
            </a:extLst>
          </p:cNvPr>
          <p:cNvPicPr>
            <a:picLocks noChangeAspect="1"/>
          </p:cNvPicPr>
          <p:nvPr/>
        </p:nvPicPr>
        <p:blipFill>
          <a:blip r:embed="rId3"/>
          <a:stretch>
            <a:fillRect/>
          </a:stretch>
        </p:blipFill>
        <p:spPr>
          <a:xfrm>
            <a:off x="838200" y="881256"/>
            <a:ext cx="7467600" cy="5332027"/>
          </a:xfrm>
          <a:prstGeom prst="rect">
            <a:avLst/>
          </a:prstGeom>
        </p:spPr>
      </p:pic>
    </p:spTree>
    <p:extLst>
      <p:ext uri="{BB962C8B-B14F-4D97-AF65-F5344CB8AC3E}">
        <p14:creationId xmlns:p14="http://schemas.microsoft.com/office/powerpoint/2010/main" val="3095874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95F81830-4F73-46DC-AE8D-32AE197CA1FE}" type="slidenum">
              <a:rPr lang="en-US"/>
              <a:pPr>
                <a:defRPr/>
              </a:pPr>
              <a:t>24</a:t>
            </a:fld>
            <a:endParaRPr lang="en-US"/>
          </a:p>
        </p:txBody>
      </p:sp>
      <p:sp>
        <p:nvSpPr>
          <p:cNvPr id="45059" name="Rectangle 2"/>
          <p:cNvSpPr>
            <a:spLocks noGrp="1"/>
          </p:cNvSpPr>
          <p:nvPr>
            <p:ph type="title"/>
          </p:nvPr>
        </p:nvSpPr>
        <p:spPr>
          <a:xfrm>
            <a:off x="304800" y="0"/>
            <a:ext cx="8382000" cy="884238"/>
          </a:xfrm>
        </p:spPr>
        <p:txBody>
          <a:bodyPr/>
          <a:lstStyle/>
          <a:p>
            <a:pPr eaLnBrk="1" hangingPunct="1"/>
            <a:r>
              <a:rPr lang="en-US" b="1"/>
              <a:t>Violating column constraint</a:t>
            </a:r>
          </a:p>
        </p:txBody>
      </p:sp>
      <p:pic>
        <p:nvPicPr>
          <p:cNvPr id="2" name="Picture 1">
            <a:extLst>
              <a:ext uri="{FF2B5EF4-FFF2-40B4-BE49-F238E27FC236}">
                <a16:creationId xmlns:a16="http://schemas.microsoft.com/office/drawing/2014/main" id="{1D0B17B8-84B9-48C8-8B5F-439D63D0EE1F}"/>
              </a:ext>
            </a:extLst>
          </p:cNvPr>
          <p:cNvPicPr>
            <a:picLocks noChangeAspect="1"/>
          </p:cNvPicPr>
          <p:nvPr/>
        </p:nvPicPr>
        <p:blipFill>
          <a:blip r:embed="rId3"/>
          <a:stretch>
            <a:fillRect/>
          </a:stretch>
        </p:blipFill>
        <p:spPr>
          <a:xfrm>
            <a:off x="796925" y="1138009"/>
            <a:ext cx="7550150" cy="4839621"/>
          </a:xfrm>
          <a:prstGeom prst="rect">
            <a:avLst/>
          </a:prstGeom>
        </p:spPr>
      </p:pic>
    </p:spTree>
    <p:extLst>
      <p:ext uri="{BB962C8B-B14F-4D97-AF65-F5344CB8AC3E}">
        <p14:creationId xmlns:p14="http://schemas.microsoft.com/office/powerpoint/2010/main" val="3732523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B79E0005-3250-4B14-A697-4C3C089EC8D8}" type="slidenum">
              <a:rPr lang="en-US"/>
              <a:pPr>
                <a:defRPr/>
              </a:pPr>
              <a:t>25</a:t>
            </a:fld>
            <a:endParaRPr lang="en-US"/>
          </a:p>
        </p:txBody>
      </p:sp>
      <p:sp>
        <p:nvSpPr>
          <p:cNvPr id="46083" name="Rectangle 2"/>
          <p:cNvSpPr>
            <a:spLocks noGrp="1"/>
          </p:cNvSpPr>
          <p:nvPr>
            <p:ph type="title"/>
          </p:nvPr>
        </p:nvSpPr>
        <p:spPr>
          <a:xfrm>
            <a:off x="228600" y="0"/>
            <a:ext cx="8382000" cy="808038"/>
          </a:xfrm>
        </p:spPr>
        <p:txBody>
          <a:bodyPr/>
          <a:lstStyle/>
          <a:p>
            <a:pPr eaLnBrk="1" hangingPunct="1"/>
            <a:r>
              <a:rPr lang="en-US" b="1"/>
              <a:t>THE pgADMIN III QUERY TOOL</a:t>
            </a:r>
          </a:p>
        </p:txBody>
      </p:sp>
      <p:pic>
        <p:nvPicPr>
          <p:cNvPr id="46084" name="Picture 4"/>
          <p:cNvPicPr>
            <a:picLocks noChangeAspect="1" noChangeArrowheads="1"/>
          </p:cNvPicPr>
          <p:nvPr/>
        </p:nvPicPr>
        <p:blipFill>
          <a:blip r:embed="rId3" cstate="print"/>
          <a:srcRect/>
          <a:stretch>
            <a:fillRect/>
          </a:stretch>
        </p:blipFill>
        <p:spPr bwMode="auto">
          <a:xfrm>
            <a:off x="576263" y="838200"/>
            <a:ext cx="7500937" cy="5673725"/>
          </a:xfrm>
          <a:prstGeom prst="rect">
            <a:avLst/>
          </a:prstGeom>
          <a:noFill/>
          <a:ln w="9525">
            <a:noFill/>
            <a:miter lim="800000"/>
            <a:headEnd/>
            <a:tailEnd/>
          </a:ln>
        </p:spPr>
      </p:pic>
    </p:spTree>
    <p:extLst>
      <p:ext uri="{BB962C8B-B14F-4D97-AF65-F5344CB8AC3E}">
        <p14:creationId xmlns:p14="http://schemas.microsoft.com/office/powerpoint/2010/main" val="1506831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2"/>
          <p:cNvSpPr>
            <a:spLocks noGrp="1"/>
          </p:cNvSpPr>
          <p:nvPr>
            <p:ph type="sldNum" sz="quarter" idx="12"/>
          </p:nvPr>
        </p:nvSpPr>
        <p:spPr/>
        <p:txBody>
          <a:bodyPr/>
          <a:lstStyle/>
          <a:p>
            <a:pPr>
              <a:defRPr/>
            </a:pPr>
            <a:fld id="{93545755-CB27-48EA-BAF1-61E215A3F777}" type="slidenum">
              <a:rPr lang="en-US"/>
              <a:pPr>
                <a:defRPr/>
              </a:pPr>
              <a:t>26</a:t>
            </a:fld>
            <a:endParaRPr lang="en-US"/>
          </a:p>
        </p:txBody>
      </p:sp>
      <p:sp>
        <p:nvSpPr>
          <p:cNvPr id="13315" name="Rectangle 2"/>
          <p:cNvSpPr>
            <a:spLocks noGrp="1"/>
          </p:cNvSpPr>
          <p:nvPr>
            <p:ph type="title"/>
          </p:nvPr>
        </p:nvSpPr>
        <p:spPr>
          <a:xfrm>
            <a:off x="304800" y="2286000"/>
            <a:ext cx="8382000" cy="1143000"/>
          </a:xfrm>
        </p:spPr>
        <p:txBody>
          <a:bodyPr/>
          <a:lstStyle/>
          <a:p>
            <a:pPr marL="762000" indent="-762000" eaLnBrk="1" hangingPunct="1"/>
            <a:r>
              <a:rPr lang="en-US"/>
              <a:t>3. Parts of the PostgreSQL system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337ECA9F-6F7C-4B69-8DC2-D55FBC5D1C90}" type="slidenum">
              <a:rPr lang="en-US"/>
              <a:pPr>
                <a:defRPr/>
              </a:pPr>
              <a:t>27</a:t>
            </a:fld>
            <a:endParaRPr lang="en-US"/>
          </a:p>
        </p:txBody>
      </p:sp>
      <p:sp>
        <p:nvSpPr>
          <p:cNvPr id="14339" name="Rectangle 2"/>
          <p:cNvSpPr>
            <a:spLocks noGrp="1"/>
          </p:cNvSpPr>
          <p:nvPr>
            <p:ph type="title"/>
          </p:nvPr>
        </p:nvSpPr>
        <p:spPr/>
        <p:txBody>
          <a:bodyPr/>
          <a:lstStyle/>
          <a:p>
            <a:pPr eaLnBrk="1" hangingPunct="1"/>
            <a:r>
              <a:rPr lang="en-US" sz="3600">
                <a:solidFill>
                  <a:srgbClr val="000000"/>
                </a:solidFill>
              </a:rPr>
              <a:t>Two-tier Database Server Architecture</a:t>
            </a:r>
          </a:p>
        </p:txBody>
      </p:sp>
      <p:pic>
        <p:nvPicPr>
          <p:cNvPr id="14340" name="Picture 4" descr="CAP1"/>
          <p:cNvPicPr>
            <a:picLocks noChangeAspect="1" noChangeArrowheads="1"/>
          </p:cNvPicPr>
          <p:nvPr/>
        </p:nvPicPr>
        <p:blipFill>
          <a:blip r:embed="rId3" cstate="print"/>
          <a:srcRect/>
          <a:stretch>
            <a:fillRect/>
          </a:stretch>
        </p:blipFill>
        <p:spPr bwMode="auto">
          <a:xfrm>
            <a:off x="0" y="1752600"/>
            <a:ext cx="9144000" cy="5059363"/>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2"/>
          <p:cNvSpPr>
            <a:spLocks noGrp="1"/>
          </p:cNvSpPr>
          <p:nvPr>
            <p:ph type="sldNum" sz="quarter" idx="12"/>
          </p:nvPr>
        </p:nvSpPr>
        <p:spPr/>
        <p:txBody>
          <a:bodyPr/>
          <a:lstStyle/>
          <a:p>
            <a:pPr>
              <a:defRPr/>
            </a:pPr>
            <a:fld id="{5D116524-0323-4F45-B92B-085BFAF7D9F1}" type="slidenum">
              <a:rPr lang="en-US"/>
              <a:pPr>
                <a:defRPr/>
              </a:pPr>
              <a:t>28</a:t>
            </a:fld>
            <a:endParaRPr lang="en-US"/>
          </a:p>
        </p:txBody>
      </p:sp>
      <p:sp>
        <p:nvSpPr>
          <p:cNvPr id="15363" name="Rectangle 2"/>
          <p:cNvSpPr>
            <a:spLocks noGrp="1" noChangeArrowheads="1"/>
          </p:cNvSpPr>
          <p:nvPr>
            <p:ph type="title" idx="4294967295"/>
          </p:nvPr>
        </p:nvSpPr>
        <p:spPr>
          <a:noFill/>
        </p:spPr>
        <p:txBody>
          <a:bodyPr bIns="45720"/>
          <a:lstStyle/>
          <a:p>
            <a:pPr eaLnBrk="1" hangingPunct="1"/>
            <a:r>
              <a:rPr lang="en-NZ" dirty="0">
                <a:solidFill>
                  <a:schemeClr val="accent1"/>
                </a:solidFill>
                <a:latin typeface="Arial" pitchFamily="34" charset="0"/>
                <a:cs typeface="Arial" pitchFamily="34" charset="0"/>
              </a:rPr>
              <a:t>Database System Structure</a:t>
            </a:r>
            <a:endParaRPr lang="en-GB" dirty="0">
              <a:solidFill>
                <a:schemeClr val="accent1"/>
              </a:solidFill>
              <a:latin typeface="Arial" pitchFamily="34" charset="0"/>
              <a:cs typeface="Arial" pitchFamily="34" charset="0"/>
            </a:endParaRPr>
          </a:p>
        </p:txBody>
      </p:sp>
      <p:sp>
        <p:nvSpPr>
          <p:cNvPr id="15364" name="Text Box 3"/>
          <p:cNvSpPr txBox="1">
            <a:spLocks noChangeArrowheads="1"/>
          </p:cNvSpPr>
          <p:nvPr/>
        </p:nvSpPr>
        <p:spPr bwMode="auto">
          <a:xfrm>
            <a:off x="4275138" y="1752600"/>
            <a:ext cx="2576512" cy="457200"/>
          </a:xfrm>
          <a:prstGeom prst="rect">
            <a:avLst/>
          </a:prstGeom>
          <a:noFill/>
          <a:ln w="28575">
            <a:noFill/>
            <a:miter lim="800000"/>
            <a:headEnd/>
            <a:tailEnd/>
          </a:ln>
        </p:spPr>
        <p:txBody>
          <a:bodyPr wrap="none">
            <a:spAutoFit/>
          </a:bodyPr>
          <a:lstStyle/>
          <a:p>
            <a:pPr eaLnBrk="0" hangingPunct="0"/>
            <a:r>
              <a:rPr lang="en-NZ" sz="2400">
                <a:latin typeface="Times New Roman" pitchFamily="18" charset="0"/>
              </a:rPr>
              <a:t>Database Server</a:t>
            </a:r>
            <a:endParaRPr lang="en-GB" sz="2400">
              <a:latin typeface="Times New Roman" pitchFamily="18" charset="0"/>
            </a:endParaRPr>
          </a:p>
        </p:txBody>
      </p:sp>
      <p:sp>
        <p:nvSpPr>
          <p:cNvPr id="15365" name="Text Box 4"/>
          <p:cNvSpPr txBox="1">
            <a:spLocks noChangeArrowheads="1"/>
          </p:cNvSpPr>
          <p:nvPr/>
        </p:nvSpPr>
        <p:spPr bwMode="auto">
          <a:xfrm>
            <a:off x="4249738" y="2479675"/>
            <a:ext cx="2676525" cy="457200"/>
          </a:xfrm>
          <a:prstGeom prst="rect">
            <a:avLst/>
          </a:prstGeom>
          <a:noFill/>
          <a:ln w="28575">
            <a:noFill/>
            <a:miter lim="800000"/>
            <a:headEnd/>
            <a:tailEnd/>
          </a:ln>
        </p:spPr>
        <p:txBody>
          <a:bodyPr wrap="none">
            <a:spAutoFit/>
          </a:bodyPr>
          <a:lstStyle/>
          <a:p>
            <a:pPr eaLnBrk="0" hangingPunct="0"/>
            <a:r>
              <a:rPr lang="en-NZ" sz="2400">
                <a:latin typeface="Times New Roman" pitchFamily="18" charset="0"/>
              </a:rPr>
              <a:t>Database Cluster</a:t>
            </a:r>
            <a:endParaRPr lang="en-GB" sz="2400">
              <a:latin typeface="Times New Roman" pitchFamily="18" charset="0"/>
            </a:endParaRPr>
          </a:p>
        </p:txBody>
      </p:sp>
      <p:sp>
        <p:nvSpPr>
          <p:cNvPr id="15366" name="Line 5"/>
          <p:cNvSpPr>
            <a:spLocks noChangeShapeType="1"/>
          </p:cNvSpPr>
          <p:nvPr/>
        </p:nvSpPr>
        <p:spPr bwMode="auto">
          <a:xfrm>
            <a:off x="5522913" y="2136775"/>
            <a:ext cx="0" cy="468313"/>
          </a:xfrm>
          <a:prstGeom prst="line">
            <a:avLst/>
          </a:prstGeom>
          <a:noFill/>
          <a:ln w="28575">
            <a:solidFill>
              <a:schemeClr val="tx1"/>
            </a:solidFill>
            <a:round/>
            <a:headEnd/>
            <a:tailEnd type="triangle" w="med" len="med"/>
          </a:ln>
        </p:spPr>
        <p:txBody>
          <a:bodyPr wrap="none" anchor="ctr"/>
          <a:lstStyle/>
          <a:p>
            <a:endParaRPr lang="vi-VN"/>
          </a:p>
        </p:txBody>
      </p:sp>
      <p:sp>
        <p:nvSpPr>
          <p:cNvPr id="15367" name="Text Box 6"/>
          <p:cNvSpPr txBox="1">
            <a:spLocks noChangeArrowheads="1"/>
          </p:cNvSpPr>
          <p:nvPr/>
        </p:nvSpPr>
        <p:spPr bwMode="auto">
          <a:xfrm>
            <a:off x="3602038" y="3263900"/>
            <a:ext cx="1541462" cy="457200"/>
          </a:xfrm>
          <a:prstGeom prst="rect">
            <a:avLst/>
          </a:prstGeom>
          <a:noFill/>
          <a:ln w="28575">
            <a:noFill/>
            <a:miter lim="800000"/>
            <a:headEnd/>
            <a:tailEnd/>
          </a:ln>
        </p:spPr>
        <p:txBody>
          <a:bodyPr wrap="none">
            <a:spAutoFit/>
          </a:bodyPr>
          <a:lstStyle/>
          <a:p>
            <a:pPr eaLnBrk="0" hangingPunct="0"/>
            <a:r>
              <a:rPr lang="en-NZ" sz="2400">
                <a:latin typeface="Times New Roman" pitchFamily="18" charset="0"/>
              </a:rPr>
              <a:t>Database</a:t>
            </a:r>
            <a:endParaRPr lang="en-GB" sz="2400">
              <a:latin typeface="Times New Roman" pitchFamily="18" charset="0"/>
            </a:endParaRPr>
          </a:p>
        </p:txBody>
      </p:sp>
      <p:sp>
        <p:nvSpPr>
          <p:cNvPr id="15368" name="Text Box 8"/>
          <p:cNvSpPr txBox="1">
            <a:spLocks noChangeArrowheads="1"/>
          </p:cNvSpPr>
          <p:nvPr/>
        </p:nvSpPr>
        <p:spPr bwMode="auto">
          <a:xfrm>
            <a:off x="3541713" y="4841875"/>
            <a:ext cx="1354137" cy="822325"/>
          </a:xfrm>
          <a:prstGeom prst="rect">
            <a:avLst/>
          </a:prstGeom>
          <a:noFill/>
          <a:ln w="28575">
            <a:noFill/>
            <a:miter lim="800000"/>
            <a:headEnd/>
            <a:tailEnd/>
          </a:ln>
        </p:spPr>
        <p:txBody>
          <a:bodyPr wrap="none">
            <a:spAutoFit/>
          </a:bodyPr>
          <a:lstStyle/>
          <a:p>
            <a:pPr eaLnBrk="0" hangingPunct="0"/>
            <a:r>
              <a:rPr lang="en-NZ" sz="2400">
                <a:latin typeface="Times New Roman" pitchFamily="18" charset="0"/>
              </a:rPr>
              <a:t>System </a:t>
            </a:r>
          </a:p>
          <a:p>
            <a:pPr eaLnBrk="0" hangingPunct="0"/>
            <a:r>
              <a:rPr lang="en-NZ" sz="2400">
                <a:latin typeface="Times New Roman" pitchFamily="18" charset="0"/>
              </a:rPr>
              <a:t>Catalog</a:t>
            </a:r>
            <a:endParaRPr lang="en-GB" sz="2400">
              <a:latin typeface="Times New Roman" pitchFamily="18" charset="0"/>
            </a:endParaRPr>
          </a:p>
        </p:txBody>
      </p:sp>
      <p:sp>
        <p:nvSpPr>
          <p:cNvPr id="15369" name="Text Box 10"/>
          <p:cNvSpPr txBox="1">
            <a:spLocks noChangeArrowheads="1"/>
          </p:cNvSpPr>
          <p:nvPr/>
        </p:nvSpPr>
        <p:spPr bwMode="auto">
          <a:xfrm>
            <a:off x="1341438" y="4029075"/>
            <a:ext cx="2795587" cy="457200"/>
          </a:xfrm>
          <a:prstGeom prst="rect">
            <a:avLst/>
          </a:prstGeom>
          <a:noFill/>
          <a:ln w="28575">
            <a:noFill/>
            <a:miter lim="800000"/>
            <a:headEnd/>
            <a:tailEnd/>
          </a:ln>
        </p:spPr>
        <p:txBody>
          <a:bodyPr wrap="none">
            <a:spAutoFit/>
          </a:bodyPr>
          <a:lstStyle/>
          <a:p>
            <a:pPr eaLnBrk="0" hangingPunct="0"/>
            <a:r>
              <a:rPr lang="en-NZ" sz="2400">
                <a:latin typeface="Times New Roman" pitchFamily="18" charset="0"/>
              </a:rPr>
              <a:t>Database Schema</a:t>
            </a:r>
            <a:endParaRPr lang="en-GB" sz="2400">
              <a:latin typeface="Times New Roman" pitchFamily="18" charset="0"/>
            </a:endParaRPr>
          </a:p>
        </p:txBody>
      </p:sp>
      <p:sp>
        <p:nvSpPr>
          <p:cNvPr id="15370" name="Text Box 13"/>
          <p:cNvSpPr txBox="1">
            <a:spLocks noChangeArrowheads="1"/>
          </p:cNvSpPr>
          <p:nvPr/>
        </p:nvSpPr>
        <p:spPr bwMode="auto">
          <a:xfrm>
            <a:off x="4900613" y="4016375"/>
            <a:ext cx="1552575" cy="457200"/>
          </a:xfrm>
          <a:prstGeom prst="rect">
            <a:avLst/>
          </a:prstGeom>
          <a:noFill/>
          <a:ln w="28575">
            <a:noFill/>
            <a:miter lim="800000"/>
            <a:headEnd/>
            <a:tailEnd/>
          </a:ln>
        </p:spPr>
        <p:txBody>
          <a:bodyPr wrap="none">
            <a:spAutoFit/>
          </a:bodyPr>
          <a:lstStyle/>
          <a:p>
            <a:pPr eaLnBrk="0" hangingPunct="0"/>
            <a:r>
              <a:rPr lang="en-NZ" sz="2400">
                <a:latin typeface="Times New Roman" pitchFamily="18" charset="0"/>
              </a:rPr>
              <a:t>Tablespace</a:t>
            </a:r>
            <a:endParaRPr lang="en-GB" sz="2400">
              <a:latin typeface="Times New Roman" pitchFamily="18" charset="0"/>
            </a:endParaRPr>
          </a:p>
        </p:txBody>
      </p:sp>
      <p:sp>
        <p:nvSpPr>
          <p:cNvPr id="15371" name="Line 15"/>
          <p:cNvSpPr>
            <a:spLocks noChangeShapeType="1"/>
          </p:cNvSpPr>
          <p:nvPr/>
        </p:nvSpPr>
        <p:spPr bwMode="auto">
          <a:xfrm flipH="1">
            <a:off x="4719638" y="2919413"/>
            <a:ext cx="739775" cy="414337"/>
          </a:xfrm>
          <a:prstGeom prst="line">
            <a:avLst/>
          </a:prstGeom>
          <a:noFill/>
          <a:ln w="28575">
            <a:solidFill>
              <a:schemeClr val="tx1"/>
            </a:solidFill>
            <a:round/>
            <a:headEnd/>
            <a:tailEnd type="triangle" w="med" len="med"/>
          </a:ln>
        </p:spPr>
        <p:txBody>
          <a:bodyPr wrap="none" anchor="ctr"/>
          <a:lstStyle/>
          <a:p>
            <a:endParaRPr lang="vi-VN"/>
          </a:p>
        </p:txBody>
      </p:sp>
      <p:sp>
        <p:nvSpPr>
          <p:cNvPr id="15372" name="Line 16"/>
          <p:cNvSpPr>
            <a:spLocks noChangeShapeType="1"/>
          </p:cNvSpPr>
          <p:nvPr/>
        </p:nvSpPr>
        <p:spPr bwMode="auto">
          <a:xfrm>
            <a:off x="5575300" y="2921000"/>
            <a:ext cx="877888" cy="420688"/>
          </a:xfrm>
          <a:prstGeom prst="line">
            <a:avLst/>
          </a:prstGeom>
          <a:noFill/>
          <a:ln w="28575">
            <a:solidFill>
              <a:schemeClr val="tx1"/>
            </a:solidFill>
            <a:round/>
            <a:headEnd/>
            <a:tailEnd type="triangle" w="med" len="med"/>
          </a:ln>
        </p:spPr>
        <p:txBody>
          <a:bodyPr wrap="none" anchor="ctr"/>
          <a:lstStyle/>
          <a:p>
            <a:endParaRPr lang="vi-VN"/>
          </a:p>
        </p:txBody>
      </p:sp>
      <p:sp>
        <p:nvSpPr>
          <p:cNvPr id="15373" name="Line 19"/>
          <p:cNvSpPr>
            <a:spLocks noChangeShapeType="1"/>
          </p:cNvSpPr>
          <p:nvPr/>
        </p:nvSpPr>
        <p:spPr bwMode="auto">
          <a:xfrm flipH="1">
            <a:off x="3662363" y="3690938"/>
            <a:ext cx="739775" cy="414337"/>
          </a:xfrm>
          <a:prstGeom prst="line">
            <a:avLst/>
          </a:prstGeom>
          <a:noFill/>
          <a:ln w="28575">
            <a:solidFill>
              <a:schemeClr val="tx1"/>
            </a:solidFill>
            <a:round/>
            <a:headEnd/>
            <a:tailEnd type="triangle" w="med" len="med"/>
          </a:ln>
        </p:spPr>
        <p:txBody>
          <a:bodyPr wrap="none" anchor="ctr"/>
          <a:lstStyle/>
          <a:p>
            <a:endParaRPr lang="vi-VN"/>
          </a:p>
        </p:txBody>
      </p:sp>
      <p:sp>
        <p:nvSpPr>
          <p:cNvPr id="15374" name="Line 20"/>
          <p:cNvSpPr>
            <a:spLocks noChangeShapeType="1"/>
          </p:cNvSpPr>
          <p:nvPr/>
        </p:nvSpPr>
        <p:spPr bwMode="auto">
          <a:xfrm>
            <a:off x="4518025" y="3692525"/>
            <a:ext cx="877888" cy="420688"/>
          </a:xfrm>
          <a:prstGeom prst="line">
            <a:avLst/>
          </a:prstGeom>
          <a:noFill/>
          <a:ln w="28575">
            <a:solidFill>
              <a:schemeClr val="tx1"/>
            </a:solidFill>
            <a:round/>
            <a:headEnd/>
            <a:tailEnd type="triangle" w="med" len="med"/>
          </a:ln>
        </p:spPr>
        <p:txBody>
          <a:bodyPr wrap="none" anchor="ctr"/>
          <a:lstStyle/>
          <a:p>
            <a:endParaRPr lang="vi-VN"/>
          </a:p>
        </p:txBody>
      </p:sp>
      <p:sp>
        <p:nvSpPr>
          <p:cNvPr id="15375" name="Line 21"/>
          <p:cNvSpPr>
            <a:spLocks noChangeShapeType="1"/>
          </p:cNvSpPr>
          <p:nvPr/>
        </p:nvSpPr>
        <p:spPr bwMode="auto">
          <a:xfrm flipH="1">
            <a:off x="2027238" y="4473575"/>
            <a:ext cx="739775" cy="414338"/>
          </a:xfrm>
          <a:prstGeom prst="line">
            <a:avLst/>
          </a:prstGeom>
          <a:noFill/>
          <a:ln w="28575">
            <a:solidFill>
              <a:schemeClr val="tx1"/>
            </a:solidFill>
            <a:round/>
            <a:headEnd/>
            <a:tailEnd type="triangle" w="med" len="med"/>
          </a:ln>
        </p:spPr>
        <p:txBody>
          <a:bodyPr wrap="none" anchor="ctr"/>
          <a:lstStyle/>
          <a:p>
            <a:endParaRPr lang="vi-VN"/>
          </a:p>
        </p:txBody>
      </p:sp>
      <p:sp>
        <p:nvSpPr>
          <p:cNvPr id="15376" name="Line 22"/>
          <p:cNvSpPr>
            <a:spLocks noChangeShapeType="1"/>
          </p:cNvSpPr>
          <p:nvPr/>
        </p:nvSpPr>
        <p:spPr bwMode="auto">
          <a:xfrm>
            <a:off x="2882900" y="4475163"/>
            <a:ext cx="877888" cy="420687"/>
          </a:xfrm>
          <a:prstGeom prst="line">
            <a:avLst/>
          </a:prstGeom>
          <a:noFill/>
          <a:ln w="28575">
            <a:solidFill>
              <a:schemeClr val="tx1"/>
            </a:solidFill>
            <a:round/>
            <a:headEnd/>
            <a:tailEnd type="triangle" w="med" len="med"/>
          </a:ln>
        </p:spPr>
        <p:txBody>
          <a:bodyPr wrap="none" anchor="ctr"/>
          <a:lstStyle/>
          <a:p>
            <a:endParaRPr lang="vi-VN"/>
          </a:p>
        </p:txBody>
      </p:sp>
      <p:sp>
        <p:nvSpPr>
          <p:cNvPr id="15377" name="Line 23"/>
          <p:cNvSpPr>
            <a:spLocks noChangeShapeType="1"/>
          </p:cNvSpPr>
          <p:nvPr/>
        </p:nvSpPr>
        <p:spPr bwMode="auto">
          <a:xfrm>
            <a:off x="2833688" y="4473575"/>
            <a:ext cx="0" cy="468313"/>
          </a:xfrm>
          <a:prstGeom prst="line">
            <a:avLst/>
          </a:prstGeom>
          <a:noFill/>
          <a:ln w="28575">
            <a:solidFill>
              <a:schemeClr val="tx1"/>
            </a:solidFill>
            <a:round/>
            <a:headEnd/>
            <a:tailEnd type="triangle" w="med" len="med"/>
          </a:ln>
        </p:spPr>
        <p:txBody>
          <a:bodyPr wrap="none" anchor="ctr"/>
          <a:lstStyle/>
          <a:p>
            <a:endParaRPr lang="vi-VN"/>
          </a:p>
        </p:txBody>
      </p:sp>
      <p:sp>
        <p:nvSpPr>
          <p:cNvPr id="15378" name="Text Box 24"/>
          <p:cNvSpPr txBox="1">
            <a:spLocks noChangeArrowheads="1"/>
          </p:cNvSpPr>
          <p:nvPr/>
        </p:nvSpPr>
        <p:spPr bwMode="auto">
          <a:xfrm>
            <a:off x="931863" y="4800600"/>
            <a:ext cx="1301750" cy="822325"/>
          </a:xfrm>
          <a:prstGeom prst="rect">
            <a:avLst/>
          </a:prstGeom>
          <a:noFill/>
          <a:ln w="28575">
            <a:noFill/>
            <a:miter lim="800000"/>
            <a:headEnd/>
            <a:tailEnd/>
          </a:ln>
        </p:spPr>
        <p:txBody>
          <a:bodyPr wrap="none">
            <a:spAutoFit/>
          </a:bodyPr>
          <a:lstStyle/>
          <a:p>
            <a:pPr eaLnBrk="0" hangingPunct="0"/>
            <a:r>
              <a:rPr lang="en-NZ" sz="2400">
                <a:latin typeface="Times New Roman" pitchFamily="18" charset="0"/>
              </a:rPr>
              <a:t>User</a:t>
            </a:r>
          </a:p>
          <a:p>
            <a:pPr eaLnBrk="0" hangingPunct="0"/>
            <a:r>
              <a:rPr lang="en-NZ" sz="2400">
                <a:latin typeface="Times New Roman" pitchFamily="18" charset="0"/>
              </a:rPr>
              <a:t>Defined</a:t>
            </a:r>
            <a:endParaRPr lang="en-GB" sz="2400">
              <a:latin typeface="Times New Roman" pitchFamily="18" charset="0"/>
            </a:endParaRPr>
          </a:p>
        </p:txBody>
      </p:sp>
      <p:sp>
        <p:nvSpPr>
          <p:cNvPr id="15379" name="Text Box 25"/>
          <p:cNvSpPr txBox="1">
            <a:spLocks noChangeArrowheads="1"/>
          </p:cNvSpPr>
          <p:nvPr/>
        </p:nvSpPr>
        <p:spPr bwMode="auto">
          <a:xfrm>
            <a:off x="2274888" y="4922838"/>
            <a:ext cx="1096962" cy="457200"/>
          </a:xfrm>
          <a:prstGeom prst="rect">
            <a:avLst/>
          </a:prstGeom>
          <a:noFill/>
          <a:ln w="28575">
            <a:noFill/>
            <a:miter lim="800000"/>
            <a:headEnd/>
            <a:tailEnd/>
          </a:ln>
        </p:spPr>
        <p:txBody>
          <a:bodyPr wrap="none">
            <a:spAutoFit/>
          </a:bodyPr>
          <a:lstStyle/>
          <a:p>
            <a:pPr eaLnBrk="0" hangingPunct="0"/>
            <a:r>
              <a:rPr lang="en-NZ" sz="2400">
                <a:latin typeface="Times New Roman" pitchFamily="18" charset="0"/>
              </a:rPr>
              <a:t>Public</a:t>
            </a:r>
            <a:endParaRPr lang="en-GB" sz="2400">
              <a:latin typeface="Times New Roman" pitchFamily="18" charset="0"/>
            </a:endParaRPr>
          </a:p>
        </p:txBody>
      </p:sp>
      <p:sp>
        <p:nvSpPr>
          <p:cNvPr id="15380" name="Text Box 26"/>
          <p:cNvSpPr txBox="1">
            <a:spLocks noChangeArrowheads="1"/>
          </p:cNvSpPr>
          <p:nvPr/>
        </p:nvSpPr>
        <p:spPr bwMode="auto">
          <a:xfrm>
            <a:off x="747713" y="5864225"/>
            <a:ext cx="5394325" cy="822325"/>
          </a:xfrm>
          <a:prstGeom prst="rect">
            <a:avLst/>
          </a:prstGeom>
          <a:noFill/>
          <a:ln w="28575">
            <a:noFill/>
            <a:miter lim="800000"/>
            <a:headEnd/>
            <a:tailEnd/>
          </a:ln>
        </p:spPr>
        <p:txBody>
          <a:bodyPr wrap="none">
            <a:spAutoFit/>
          </a:bodyPr>
          <a:lstStyle/>
          <a:p>
            <a:pPr eaLnBrk="0" hangingPunct="0"/>
            <a:r>
              <a:rPr lang="en-NZ" sz="2400">
                <a:latin typeface="Times New Roman" pitchFamily="18" charset="0"/>
              </a:rPr>
              <a:t>   Database Object Definition</a:t>
            </a:r>
          </a:p>
          <a:p>
            <a:pPr eaLnBrk="0" hangingPunct="0"/>
            <a:r>
              <a:rPr lang="en-NZ" sz="2400">
                <a:latin typeface="Times New Roman" pitchFamily="18" charset="0"/>
              </a:rPr>
              <a:t>(table, trigger, function, permission)</a:t>
            </a:r>
            <a:endParaRPr lang="en-GB" sz="2400">
              <a:latin typeface="Times New Roman" pitchFamily="18" charset="0"/>
            </a:endParaRPr>
          </a:p>
        </p:txBody>
      </p:sp>
      <p:sp>
        <p:nvSpPr>
          <p:cNvPr id="15381" name="Line 27"/>
          <p:cNvSpPr>
            <a:spLocks noChangeShapeType="1"/>
          </p:cNvSpPr>
          <p:nvPr/>
        </p:nvSpPr>
        <p:spPr bwMode="auto">
          <a:xfrm>
            <a:off x="1665288" y="5570538"/>
            <a:ext cx="446087" cy="447675"/>
          </a:xfrm>
          <a:prstGeom prst="line">
            <a:avLst/>
          </a:prstGeom>
          <a:noFill/>
          <a:ln w="28575">
            <a:solidFill>
              <a:schemeClr val="tx1"/>
            </a:solidFill>
            <a:round/>
            <a:headEnd/>
            <a:tailEnd type="triangle" w="med" len="med"/>
          </a:ln>
        </p:spPr>
        <p:txBody>
          <a:bodyPr wrap="none" anchor="ctr"/>
          <a:lstStyle/>
          <a:p>
            <a:endParaRPr lang="vi-VN"/>
          </a:p>
        </p:txBody>
      </p:sp>
      <p:sp>
        <p:nvSpPr>
          <p:cNvPr id="15382" name="Line 28"/>
          <p:cNvSpPr>
            <a:spLocks noChangeShapeType="1"/>
          </p:cNvSpPr>
          <p:nvPr/>
        </p:nvSpPr>
        <p:spPr bwMode="auto">
          <a:xfrm>
            <a:off x="2843213" y="5387975"/>
            <a:ext cx="0" cy="547688"/>
          </a:xfrm>
          <a:prstGeom prst="line">
            <a:avLst/>
          </a:prstGeom>
          <a:noFill/>
          <a:ln w="28575">
            <a:solidFill>
              <a:schemeClr val="tx1"/>
            </a:solidFill>
            <a:round/>
            <a:headEnd/>
            <a:tailEnd type="triangle" w="med" len="med"/>
          </a:ln>
        </p:spPr>
        <p:txBody>
          <a:bodyPr wrap="none" anchor="ctr"/>
          <a:lstStyle/>
          <a:p>
            <a:endParaRPr lang="vi-VN"/>
          </a:p>
        </p:txBody>
      </p:sp>
      <p:sp>
        <p:nvSpPr>
          <p:cNvPr id="15383" name="Line 29"/>
          <p:cNvSpPr>
            <a:spLocks noChangeShapeType="1"/>
          </p:cNvSpPr>
          <p:nvPr/>
        </p:nvSpPr>
        <p:spPr bwMode="auto">
          <a:xfrm flipH="1">
            <a:off x="3859213" y="5611813"/>
            <a:ext cx="325437" cy="404812"/>
          </a:xfrm>
          <a:prstGeom prst="line">
            <a:avLst/>
          </a:prstGeom>
          <a:noFill/>
          <a:ln w="28575">
            <a:solidFill>
              <a:schemeClr val="tx1"/>
            </a:solidFill>
            <a:round/>
            <a:headEnd/>
            <a:tailEnd type="triangle" w="med" len="med"/>
          </a:ln>
        </p:spPr>
        <p:txBody>
          <a:bodyPr wrap="none" anchor="ctr"/>
          <a:lstStyle/>
          <a:p>
            <a:endParaRPr lang="vi-VN"/>
          </a:p>
        </p:txBody>
      </p:sp>
      <p:sp>
        <p:nvSpPr>
          <p:cNvPr id="15384" name="Text Box 30"/>
          <p:cNvSpPr txBox="1">
            <a:spLocks noChangeArrowheads="1"/>
          </p:cNvSpPr>
          <p:nvPr/>
        </p:nvSpPr>
        <p:spPr bwMode="auto">
          <a:xfrm>
            <a:off x="6326188" y="3279775"/>
            <a:ext cx="2132012" cy="822325"/>
          </a:xfrm>
          <a:prstGeom prst="rect">
            <a:avLst/>
          </a:prstGeom>
          <a:noFill/>
          <a:ln w="28575">
            <a:noFill/>
            <a:miter lim="800000"/>
            <a:headEnd/>
            <a:tailEnd/>
          </a:ln>
        </p:spPr>
        <p:txBody>
          <a:bodyPr wrap="none">
            <a:spAutoFit/>
          </a:bodyPr>
          <a:lstStyle/>
          <a:p>
            <a:pPr eaLnBrk="0" hangingPunct="0"/>
            <a:r>
              <a:rPr lang="en-NZ" sz="2400">
                <a:latin typeface="Times New Roman" pitchFamily="18" charset="0"/>
              </a:rPr>
              <a:t>pg_database,</a:t>
            </a:r>
          </a:p>
          <a:p>
            <a:pPr eaLnBrk="0" hangingPunct="0"/>
            <a:r>
              <a:rPr lang="en-NZ" sz="2400">
                <a:latin typeface="Times New Roman" pitchFamily="18" charset="0"/>
              </a:rPr>
              <a:t>pg_role</a:t>
            </a:r>
            <a:endParaRPr lang="en-GB" sz="2400">
              <a:latin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FA464BA7-8173-43C6-BC5C-D5BDAFED624C}" type="slidenum">
              <a:rPr lang="en-US"/>
              <a:pPr>
                <a:defRPr/>
              </a:pPr>
              <a:t>29</a:t>
            </a:fld>
            <a:endParaRPr lang="en-US"/>
          </a:p>
        </p:txBody>
      </p:sp>
      <p:sp>
        <p:nvSpPr>
          <p:cNvPr id="16387" name="Rectangle 2"/>
          <p:cNvSpPr>
            <a:spLocks noGrp="1"/>
          </p:cNvSpPr>
          <p:nvPr>
            <p:ph type="title"/>
          </p:nvPr>
        </p:nvSpPr>
        <p:spPr/>
        <p:txBody>
          <a:bodyPr/>
          <a:lstStyle/>
          <a:p>
            <a:pPr eaLnBrk="1" hangingPunct="1"/>
            <a:r>
              <a:rPr lang="en-NZ"/>
              <a:t>Database Server</a:t>
            </a:r>
            <a:endParaRPr lang="en-US"/>
          </a:p>
        </p:txBody>
      </p:sp>
      <p:sp>
        <p:nvSpPr>
          <p:cNvPr id="16388" name="Rectangle 3"/>
          <p:cNvSpPr>
            <a:spLocks noGrp="1"/>
          </p:cNvSpPr>
          <p:nvPr>
            <p:ph type="body" idx="1"/>
          </p:nvPr>
        </p:nvSpPr>
        <p:spPr>
          <a:xfrm>
            <a:off x="304800" y="1447800"/>
            <a:ext cx="8382000" cy="4876800"/>
          </a:xfrm>
        </p:spPr>
        <p:txBody>
          <a:bodyPr/>
          <a:lstStyle/>
          <a:p>
            <a:pPr eaLnBrk="1" hangingPunct="1">
              <a:lnSpc>
                <a:spcPct val="90000"/>
              </a:lnSpc>
            </a:pPr>
            <a:r>
              <a:rPr lang="en-NZ" dirty="0"/>
              <a:t>Database server</a:t>
            </a:r>
          </a:p>
          <a:p>
            <a:pPr lvl="1" eaLnBrk="1" hangingPunct="1">
              <a:lnSpc>
                <a:spcPct val="90000"/>
              </a:lnSpc>
            </a:pPr>
            <a:r>
              <a:rPr lang="en-NZ" dirty="0"/>
              <a:t>A computer program that provides database services to other programs (client applications) that access the server via a network</a:t>
            </a:r>
          </a:p>
          <a:p>
            <a:pPr eaLnBrk="1" hangingPunct="1">
              <a:lnSpc>
                <a:spcPct val="90000"/>
              </a:lnSpc>
            </a:pPr>
            <a:r>
              <a:rPr lang="en-NZ" dirty="0"/>
              <a:t>A database server divides a client application onto:</a:t>
            </a:r>
          </a:p>
          <a:p>
            <a:pPr lvl="1" eaLnBrk="1" hangingPunct="1">
              <a:lnSpc>
                <a:spcPct val="90000"/>
              </a:lnSpc>
            </a:pPr>
            <a:r>
              <a:rPr lang="en-NZ" dirty="0"/>
              <a:t>A </a:t>
            </a:r>
            <a:r>
              <a:rPr lang="en-NZ" b="1" dirty="0"/>
              <a:t>front end </a:t>
            </a:r>
            <a:r>
              <a:rPr lang="en-NZ" dirty="0"/>
              <a:t>that runs on a user’s computer and typically performs simple tasks as </a:t>
            </a:r>
            <a:r>
              <a:rPr lang="en-NZ"/>
              <a:t>displaying results </a:t>
            </a:r>
            <a:endParaRPr lang="en-NZ" dirty="0"/>
          </a:p>
          <a:p>
            <a:pPr lvl="1" eaLnBrk="1" hangingPunct="1">
              <a:lnSpc>
                <a:spcPct val="90000"/>
              </a:lnSpc>
            </a:pPr>
            <a:r>
              <a:rPr lang="en-NZ" dirty="0"/>
              <a:t>A </a:t>
            </a:r>
            <a:r>
              <a:rPr lang="en-NZ" b="1" dirty="0"/>
              <a:t>back end </a:t>
            </a:r>
            <a:r>
              <a:rPr lang="en-NZ" dirty="0"/>
              <a:t>that runs on the server computer and performs:</a:t>
            </a:r>
          </a:p>
          <a:p>
            <a:pPr lvl="2" eaLnBrk="1" hangingPunct="1">
              <a:lnSpc>
                <a:spcPct val="90000"/>
              </a:lnSpc>
            </a:pPr>
            <a:r>
              <a:rPr lang="en-NZ" dirty="0"/>
              <a:t>User authentication,</a:t>
            </a:r>
          </a:p>
          <a:p>
            <a:pPr lvl="2" eaLnBrk="1" hangingPunct="1">
              <a:lnSpc>
                <a:spcPct val="90000"/>
              </a:lnSpc>
            </a:pPr>
            <a:r>
              <a:rPr lang="en-NZ" dirty="0"/>
              <a:t>Transaction control, </a:t>
            </a:r>
          </a:p>
          <a:p>
            <a:pPr lvl="2" eaLnBrk="1" hangingPunct="1">
              <a:lnSpc>
                <a:spcPct val="90000"/>
              </a:lnSpc>
            </a:pPr>
            <a:r>
              <a:rPr lang="en-NZ" dirty="0"/>
              <a:t>Query optimization, </a:t>
            </a:r>
          </a:p>
          <a:p>
            <a:pPr lvl="2" eaLnBrk="1" hangingPunct="1">
              <a:lnSpc>
                <a:spcPct val="90000"/>
              </a:lnSpc>
            </a:pPr>
            <a:r>
              <a:rPr lang="en-NZ" dirty="0"/>
              <a:t>Database access </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E34712DE-418C-4124-98C4-91517CAEF57C}" type="slidenum">
              <a:rPr lang="en-US"/>
              <a:pPr>
                <a:defRPr/>
              </a:pPr>
              <a:t>3</a:t>
            </a:fld>
            <a:endParaRPr lang="en-US"/>
          </a:p>
        </p:txBody>
      </p:sp>
      <p:sp>
        <p:nvSpPr>
          <p:cNvPr id="8195" name="Rectangle 2"/>
          <p:cNvSpPr>
            <a:spLocks noGrp="1"/>
          </p:cNvSpPr>
          <p:nvPr>
            <p:ph type="title"/>
          </p:nvPr>
        </p:nvSpPr>
        <p:spPr/>
        <p:txBody>
          <a:bodyPr/>
          <a:lstStyle/>
          <a:p>
            <a:pPr eaLnBrk="1" hangingPunct="1"/>
            <a:endParaRPr lang="vi-VN">
              <a:latin typeface="Franklin Gothic Book" pitchFamily="34" charset="0"/>
            </a:endParaRPr>
          </a:p>
        </p:txBody>
      </p:sp>
      <p:sp>
        <p:nvSpPr>
          <p:cNvPr id="8196" name="Rectangle 3"/>
          <p:cNvSpPr>
            <a:spLocks noGrp="1"/>
          </p:cNvSpPr>
          <p:nvPr>
            <p:ph type="body" idx="1"/>
          </p:nvPr>
        </p:nvSpPr>
        <p:spPr>
          <a:xfrm>
            <a:off x="304800" y="1447800"/>
            <a:ext cx="8382000" cy="4572000"/>
          </a:xfrm>
        </p:spPr>
        <p:txBody>
          <a:bodyPr/>
          <a:lstStyle/>
          <a:p>
            <a:pPr eaLnBrk="1" hangingPunct="1"/>
            <a:r>
              <a:rPr lang="en-US" dirty="0" err="1"/>
              <a:t>localhost</a:t>
            </a:r>
            <a:endParaRPr lang="en-US" dirty="0"/>
          </a:p>
          <a:p>
            <a:pPr eaLnBrk="1" hangingPunct="1"/>
            <a:r>
              <a:rPr lang="en-US" dirty="0"/>
              <a:t>Port: 5432</a:t>
            </a:r>
          </a:p>
          <a:p>
            <a:pPr eaLnBrk="1" hangingPunct="1"/>
            <a:r>
              <a:rPr lang="en-US" dirty="0"/>
              <a:t>Account</a:t>
            </a:r>
            <a:r>
              <a:rPr lang="en-US"/>
              <a:t>: postgres </a:t>
            </a:r>
            <a:endParaRPr lang="en-US" dirty="0"/>
          </a:p>
          <a:p>
            <a:pPr eaLnBrk="1" hangingPunct="1"/>
            <a:r>
              <a:rPr lang="en-US" dirty="0"/>
              <a:t>Password</a:t>
            </a:r>
            <a:r>
              <a:rPr lang="en-US"/>
              <a:t>: admin</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093163A7-7700-4CA0-BD4C-D414AD2C65C2}" type="slidenum">
              <a:rPr lang="en-US"/>
              <a:pPr>
                <a:defRPr/>
              </a:pPr>
              <a:t>30</a:t>
            </a:fld>
            <a:endParaRPr lang="en-US"/>
          </a:p>
        </p:txBody>
      </p:sp>
      <p:sp>
        <p:nvSpPr>
          <p:cNvPr id="17411" name="Rectangle 2"/>
          <p:cNvSpPr>
            <a:spLocks noGrp="1"/>
          </p:cNvSpPr>
          <p:nvPr>
            <p:ph type="title"/>
          </p:nvPr>
        </p:nvSpPr>
        <p:spPr/>
        <p:txBody>
          <a:bodyPr/>
          <a:lstStyle/>
          <a:p>
            <a:pPr eaLnBrk="1" hangingPunct="1"/>
            <a:r>
              <a:rPr lang="en-NZ"/>
              <a:t>Database Cluster</a:t>
            </a:r>
            <a:endParaRPr lang="en-US"/>
          </a:p>
        </p:txBody>
      </p:sp>
      <p:sp>
        <p:nvSpPr>
          <p:cNvPr id="17412" name="Rectangle 3"/>
          <p:cNvSpPr>
            <a:spLocks noGrp="1"/>
          </p:cNvSpPr>
          <p:nvPr>
            <p:ph type="body" idx="1"/>
          </p:nvPr>
        </p:nvSpPr>
        <p:spPr>
          <a:xfrm>
            <a:off x="304800" y="1447800"/>
            <a:ext cx="8382000" cy="4572000"/>
          </a:xfrm>
        </p:spPr>
        <p:txBody>
          <a:bodyPr/>
          <a:lstStyle/>
          <a:p>
            <a:pPr eaLnBrk="1" hangingPunct="1"/>
            <a:r>
              <a:rPr lang="en-NZ" dirty="0"/>
              <a:t>A database cluster is a directory on disk where all database data will be stored (data area)</a:t>
            </a:r>
          </a:p>
          <a:p>
            <a:pPr eaLnBrk="1" hangingPunct="1"/>
            <a:r>
              <a:rPr lang="en-NZ" dirty="0"/>
              <a:t>Data in a cluster is stored as a collection of databases</a:t>
            </a:r>
          </a:p>
          <a:p>
            <a:pPr eaLnBrk="1" hangingPunct="1"/>
            <a:r>
              <a:rPr lang="en-NZ" dirty="0"/>
              <a:t>Cluster databases are managed by a single server instance</a:t>
            </a:r>
          </a:p>
          <a:p>
            <a:pPr eaLnBrk="1" hangingPunct="1"/>
            <a:r>
              <a:rPr lang="en-NZ" dirty="0"/>
              <a:t>After initialization, a database cluster contains:</a:t>
            </a:r>
          </a:p>
          <a:p>
            <a:pPr lvl="1" eaLnBrk="1" hangingPunct="1"/>
            <a:r>
              <a:rPr lang="en-NZ" dirty="0"/>
              <a:t>A database named </a:t>
            </a:r>
            <a:r>
              <a:rPr lang="en-NZ" dirty="0" err="1">
                <a:latin typeface="Courier New" pitchFamily="49" charset="0"/>
              </a:rPr>
              <a:t>postgres</a:t>
            </a:r>
            <a:r>
              <a:rPr lang="en-NZ" dirty="0"/>
              <a:t>,</a:t>
            </a:r>
          </a:p>
          <a:p>
            <a:pPr lvl="1" eaLnBrk="1" hangingPunct="1"/>
            <a:r>
              <a:rPr lang="en-NZ" dirty="0"/>
              <a:t>A database named </a:t>
            </a:r>
            <a:r>
              <a:rPr lang="en-NZ" dirty="0">
                <a:latin typeface="Courier New" pitchFamily="49" charset="0"/>
              </a:rPr>
              <a:t>template1</a:t>
            </a:r>
          </a:p>
          <a:p>
            <a:pPr lvl="1" eaLnBrk="1" hangingPunct="1"/>
            <a:r>
              <a:rPr lang="en-NZ" dirty="0"/>
              <a:t>A database named </a:t>
            </a:r>
            <a:r>
              <a:rPr lang="en-NZ" dirty="0">
                <a:latin typeface="Courier New" pitchFamily="49" charset="0"/>
              </a:rPr>
              <a:t>template0</a:t>
            </a:r>
            <a:r>
              <a:rPr lang="en-NZ" dirty="0"/>
              <a:t>, </a:t>
            </a:r>
          </a:p>
          <a:p>
            <a:pPr lvl="1" eaLnBrk="1" hangingPunct="1"/>
            <a:r>
              <a:rPr lang="en-US" dirty="0"/>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30FCE30C-7D35-412B-A6C1-C0DF0EEF7412}" type="slidenum">
              <a:rPr lang="en-US"/>
              <a:pPr>
                <a:defRPr/>
              </a:pPr>
              <a:t>31</a:t>
            </a:fld>
            <a:endParaRPr lang="en-US"/>
          </a:p>
        </p:txBody>
      </p:sp>
      <p:sp>
        <p:nvSpPr>
          <p:cNvPr id="18435" name="Rectangle 2"/>
          <p:cNvSpPr>
            <a:spLocks noGrp="1"/>
          </p:cNvSpPr>
          <p:nvPr>
            <p:ph type="title"/>
          </p:nvPr>
        </p:nvSpPr>
        <p:spPr/>
        <p:txBody>
          <a:bodyPr/>
          <a:lstStyle/>
          <a:p>
            <a:pPr eaLnBrk="1" hangingPunct="1"/>
            <a:r>
              <a:rPr lang="en-US"/>
              <a:t>5 basic components</a:t>
            </a:r>
          </a:p>
        </p:txBody>
      </p:sp>
      <p:sp>
        <p:nvSpPr>
          <p:cNvPr id="18436" name="Rectangle 3"/>
          <p:cNvSpPr>
            <a:spLocks noGrp="1"/>
          </p:cNvSpPr>
          <p:nvPr>
            <p:ph type="body" idx="1"/>
          </p:nvPr>
        </p:nvSpPr>
        <p:spPr>
          <a:xfrm>
            <a:off x="304800" y="1447800"/>
            <a:ext cx="8382000" cy="2667000"/>
          </a:xfrm>
        </p:spPr>
        <p:txBody>
          <a:bodyPr/>
          <a:lstStyle/>
          <a:p>
            <a:pPr eaLnBrk="1" hangingPunct="1"/>
            <a:r>
              <a:rPr lang="en-US"/>
              <a:t>Tablespaces</a:t>
            </a:r>
          </a:p>
          <a:p>
            <a:pPr eaLnBrk="1" hangingPunct="1"/>
            <a:r>
              <a:rPr lang="en-US"/>
              <a:t>Databases</a:t>
            </a:r>
          </a:p>
          <a:p>
            <a:pPr eaLnBrk="1" hangingPunct="1"/>
            <a:r>
              <a:rPr lang="en-US"/>
              <a:t>Schemas (listed under each individual database)</a:t>
            </a:r>
          </a:p>
          <a:p>
            <a:pPr eaLnBrk="1" hangingPunct="1"/>
            <a:r>
              <a:rPr lang="en-US"/>
              <a:t>Group Roles</a:t>
            </a:r>
          </a:p>
          <a:p>
            <a:pPr eaLnBrk="1" hangingPunct="1"/>
            <a:r>
              <a:rPr lang="en-US"/>
              <a:t>Login Roles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71FA36F7-8631-49F4-AE25-89670422B2B6}" type="slidenum">
              <a:rPr lang="en-US"/>
              <a:pPr>
                <a:defRPr/>
              </a:pPr>
              <a:t>32</a:t>
            </a:fld>
            <a:endParaRPr lang="en-US"/>
          </a:p>
        </p:txBody>
      </p:sp>
      <p:sp>
        <p:nvSpPr>
          <p:cNvPr id="19459" name="Rectangle 2"/>
          <p:cNvSpPr>
            <a:spLocks noGrp="1"/>
          </p:cNvSpPr>
          <p:nvPr>
            <p:ph type="title"/>
          </p:nvPr>
        </p:nvSpPr>
        <p:spPr/>
        <p:txBody>
          <a:bodyPr/>
          <a:lstStyle/>
          <a:p>
            <a:pPr eaLnBrk="1" hangingPunct="1"/>
            <a:r>
              <a:rPr lang="en-US"/>
              <a:t>Tablespaces (1/2)</a:t>
            </a:r>
          </a:p>
        </p:txBody>
      </p:sp>
      <p:sp>
        <p:nvSpPr>
          <p:cNvPr id="19460" name="Rectangle 3"/>
          <p:cNvSpPr>
            <a:spLocks noGrp="1"/>
          </p:cNvSpPr>
          <p:nvPr>
            <p:ph type="body" idx="1"/>
          </p:nvPr>
        </p:nvSpPr>
        <p:spPr>
          <a:xfrm>
            <a:off x="304800" y="1447800"/>
            <a:ext cx="8382000" cy="4572000"/>
          </a:xfrm>
        </p:spPr>
        <p:txBody>
          <a:bodyPr/>
          <a:lstStyle/>
          <a:p>
            <a:pPr eaLnBrk="1" hangingPunct="1"/>
            <a:r>
              <a:rPr lang="en-NZ"/>
              <a:t>Table spaces allow a DBA </a:t>
            </a:r>
            <a:r>
              <a:rPr lang="en-NZ" b="1">
                <a:solidFill>
                  <a:srgbClr val="FF0000"/>
                </a:solidFill>
              </a:rPr>
              <a:t>to define locations in the file system</a:t>
            </a:r>
            <a:r>
              <a:rPr lang="en-NZ"/>
              <a:t> where the files representing database objects can be stored</a:t>
            </a:r>
          </a:p>
          <a:p>
            <a:pPr eaLnBrk="1" hangingPunct="1"/>
            <a:r>
              <a:rPr lang="en-NZ"/>
              <a:t>Advantages of using table spaces:</a:t>
            </a:r>
          </a:p>
          <a:p>
            <a:pPr lvl="1" eaLnBrk="1" hangingPunct="1"/>
            <a:r>
              <a:rPr lang="en-NZ"/>
              <a:t>If the partition or volume on which </a:t>
            </a:r>
            <a:r>
              <a:rPr lang="en-NZ">
                <a:solidFill>
                  <a:srgbClr val="0070C0"/>
                </a:solidFill>
              </a:rPr>
              <a:t>the cluster was initialized runs out of space and cannot be extended</a:t>
            </a:r>
            <a:r>
              <a:rPr lang="en-NZ"/>
              <a:t>, a table space can be </a:t>
            </a:r>
            <a:r>
              <a:rPr lang="en-NZ">
                <a:solidFill>
                  <a:srgbClr val="0070C0"/>
                </a:solidFill>
              </a:rPr>
              <a:t>created on a different partition </a:t>
            </a:r>
            <a:r>
              <a:rPr lang="en-NZ"/>
              <a:t>and used until the system has been reconfigured</a:t>
            </a:r>
          </a:p>
          <a:p>
            <a:pPr lvl="1" eaLnBrk="1" hangingPunct="1"/>
            <a:r>
              <a:rPr lang="en-NZ"/>
              <a:t>Table spaces </a:t>
            </a:r>
            <a:r>
              <a:rPr lang="en-NZ">
                <a:solidFill>
                  <a:srgbClr val="0070C0"/>
                </a:solidFill>
              </a:rPr>
              <a:t>allow a DBA to optimize performance </a:t>
            </a:r>
            <a:r>
              <a:rPr lang="en-NZ"/>
              <a:t>by placing mission critical database objects (like indexes) on highly reliable and fast devices</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75CF2963-6C0E-486C-8CC2-ADF652087855}" type="slidenum">
              <a:rPr lang="en-US"/>
              <a:pPr>
                <a:defRPr/>
              </a:pPr>
              <a:t>33</a:t>
            </a:fld>
            <a:endParaRPr lang="en-US"/>
          </a:p>
        </p:txBody>
      </p:sp>
      <p:sp>
        <p:nvSpPr>
          <p:cNvPr id="20483" name="Rectangle 2"/>
          <p:cNvSpPr>
            <a:spLocks noGrp="1"/>
          </p:cNvSpPr>
          <p:nvPr>
            <p:ph type="title"/>
          </p:nvPr>
        </p:nvSpPr>
        <p:spPr/>
        <p:txBody>
          <a:bodyPr/>
          <a:lstStyle/>
          <a:p>
            <a:pPr eaLnBrk="1" hangingPunct="1"/>
            <a:r>
              <a:rPr lang="en-US"/>
              <a:t>Tablespaces (2/2)</a:t>
            </a:r>
          </a:p>
        </p:txBody>
      </p:sp>
      <p:sp>
        <p:nvSpPr>
          <p:cNvPr id="20484" name="Rectangle 3"/>
          <p:cNvSpPr>
            <a:spLocks noGrp="1"/>
          </p:cNvSpPr>
          <p:nvPr>
            <p:ph type="body" idx="1"/>
          </p:nvPr>
        </p:nvSpPr>
        <p:spPr>
          <a:xfrm>
            <a:off x="304800" y="1447800"/>
            <a:ext cx="8610600" cy="4876800"/>
          </a:xfrm>
        </p:spPr>
        <p:txBody>
          <a:bodyPr/>
          <a:lstStyle/>
          <a:p>
            <a:pPr eaLnBrk="1" hangingPunct="1">
              <a:lnSpc>
                <a:spcPct val="90000"/>
              </a:lnSpc>
            </a:pPr>
            <a:r>
              <a:rPr lang="en-NZ" dirty="0"/>
              <a:t>After initialization, </a:t>
            </a:r>
            <a:r>
              <a:rPr lang="en-US" dirty="0"/>
              <a:t>two default </a:t>
            </a:r>
            <a:r>
              <a:rPr lang="en-US" dirty="0" err="1"/>
              <a:t>tablespaces</a:t>
            </a:r>
            <a:r>
              <a:rPr lang="en-US" dirty="0"/>
              <a:t> created:</a:t>
            </a:r>
          </a:p>
          <a:p>
            <a:pPr lvl="1" eaLnBrk="1" hangingPunct="1">
              <a:lnSpc>
                <a:spcPct val="90000"/>
              </a:lnSpc>
            </a:pPr>
            <a:r>
              <a:rPr lang="en-US" dirty="0" err="1">
                <a:solidFill>
                  <a:schemeClr val="accent1"/>
                </a:solidFill>
              </a:rPr>
              <a:t>pg_default</a:t>
            </a:r>
            <a:r>
              <a:rPr lang="en-US" dirty="0">
                <a:solidFill>
                  <a:schemeClr val="accent1"/>
                </a:solidFill>
              </a:rPr>
              <a:t>:</a:t>
            </a:r>
            <a:r>
              <a:rPr lang="en-US" dirty="0"/>
              <a:t> the default location for all database objects</a:t>
            </a:r>
          </a:p>
          <a:p>
            <a:pPr lvl="1" eaLnBrk="1" hangingPunct="1">
              <a:lnSpc>
                <a:spcPct val="90000"/>
              </a:lnSpc>
            </a:pPr>
            <a:r>
              <a:rPr lang="en-US" dirty="0" err="1">
                <a:solidFill>
                  <a:schemeClr val="accent1"/>
                </a:solidFill>
              </a:rPr>
              <a:t>pg_global</a:t>
            </a:r>
            <a:r>
              <a:rPr lang="en-US" dirty="0">
                <a:solidFill>
                  <a:schemeClr val="accent1"/>
                </a:solidFill>
              </a:rPr>
              <a:t>:</a:t>
            </a:r>
            <a:r>
              <a:rPr lang="en-US" dirty="0"/>
              <a:t> hold </a:t>
            </a:r>
            <a:r>
              <a:rPr lang="en-US" dirty="0" err="1"/>
              <a:t>PostgreSQL</a:t>
            </a:r>
            <a:r>
              <a:rPr lang="en-US" dirty="0"/>
              <a:t> system catalogs, containing internal Data Dictionary information</a:t>
            </a:r>
          </a:p>
          <a:p>
            <a:pPr eaLnBrk="1" hangingPunct="1">
              <a:lnSpc>
                <a:spcPct val="90000"/>
              </a:lnSpc>
            </a:pPr>
            <a:r>
              <a:rPr lang="en-US" dirty="0"/>
              <a:t>When new database objects are created, you must specify which </a:t>
            </a:r>
            <a:r>
              <a:rPr lang="en-US" dirty="0" err="1"/>
              <a:t>tablespace</a:t>
            </a:r>
            <a:r>
              <a:rPr lang="en-US" dirty="0"/>
              <a:t> are they are stored in</a:t>
            </a:r>
          </a:p>
          <a:p>
            <a:pPr eaLnBrk="1" hangingPunct="1">
              <a:lnSpc>
                <a:spcPct val="90000"/>
              </a:lnSpc>
            </a:pPr>
            <a:r>
              <a:rPr lang="en-US" dirty="0"/>
              <a:t>Creating a new </a:t>
            </a:r>
            <a:r>
              <a:rPr lang="en-US" dirty="0" err="1"/>
              <a:t>tablespace</a:t>
            </a:r>
            <a:r>
              <a:rPr lang="en-US" dirty="0"/>
              <a:t>:</a:t>
            </a:r>
          </a:p>
          <a:p>
            <a:pPr lvl="1" eaLnBrk="1" hangingPunct="1">
              <a:lnSpc>
                <a:spcPct val="90000"/>
              </a:lnSpc>
            </a:pPr>
            <a:r>
              <a:rPr lang="en-US" dirty="0"/>
              <a:t> must point to an empty directory on the system </a:t>
            </a:r>
            <a:r>
              <a:rPr lang="en-US" dirty="0">
                <a:sym typeface="Wingdings" pitchFamily="2" charset="2"/>
              </a:rPr>
              <a:t> </a:t>
            </a:r>
            <a:r>
              <a:rPr lang="en-US" dirty="0">
                <a:solidFill>
                  <a:srgbClr val="FF0000"/>
                </a:solidFill>
                <a:sym typeface="Wingdings" pitchFamily="2" charset="2"/>
              </a:rPr>
              <a:t>create directory first</a:t>
            </a:r>
            <a:endParaRPr lang="en-US" dirty="0">
              <a:solidFill>
                <a:srgbClr val="FF0000"/>
              </a:solidFill>
            </a:endParaRPr>
          </a:p>
          <a:p>
            <a:pPr lvl="1" eaLnBrk="1" hangingPunct="1">
              <a:lnSpc>
                <a:spcPct val="90000"/>
              </a:lnSpc>
            </a:pPr>
            <a:r>
              <a:rPr lang="en-US" dirty="0"/>
              <a:t> </a:t>
            </a:r>
            <a:r>
              <a:rPr lang="en-US" i="1" dirty="0" err="1"/>
              <a:t>postgres</a:t>
            </a:r>
            <a:r>
              <a:rPr lang="en-US" i="1" dirty="0"/>
              <a:t> </a:t>
            </a:r>
            <a:r>
              <a:rPr lang="en-US" dirty="0"/>
              <a:t>must have permission to write to the directory</a:t>
            </a:r>
          </a:p>
          <a:p>
            <a:pPr lvl="1" eaLnBrk="1" hangingPunct="1">
              <a:lnSpc>
                <a:spcPct val="90000"/>
              </a:lnSpc>
            </a:pPr>
            <a:r>
              <a:rPr lang="en-US" dirty="0">
                <a:sym typeface="Wingdings" pitchFamily="2" charset="2"/>
              </a:rPr>
              <a:t> default: </a:t>
            </a:r>
            <a:r>
              <a:rPr lang="en-US" dirty="0" err="1">
                <a:sym typeface="Wingdings" pitchFamily="2" charset="2"/>
              </a:rPr>
              <a:t>postgres</a:t>
            </a:r>
            <a:r>
              <a:rPr lang="en-US" dirty="0">
                <a:sym typeface="Wingdings" pitchFamily="2" charset="2"/>
              </a:rPr>
              <a:t> is a normal account </a:t>
            </a:r>
            <a:r>
              <a:rPr lang="en-US" dirty="0">
                <a:solidFill>
                  <a:srgbClr val="FF0000"/>
                </a:solidFill>
                <a:sym typeface="Wingdings" pitchFamily="2" charset="2"/>
              </a:rPr>
              <a:t>grant permission </a:t>
            </a:r>
            <a:r>
              <a:rPr lang="en-US" dirty="0">
                <a:solidFill>
                  <a:srgbClr val="FF0000"/>
                </a:solidFill>
              </a:rPr>
              <a:t>to directories</a:t>
            </a:r>
          </a:p>
          <a:p>
            <a:pPr eaLnBrk="1" hangingPunct="1">
              <a:lnSpc>
                <a:spcPct val="90000"/>
              </a:lnSpc>
            </a:pPr>
            <a:endParaRPr lang="en-US" dirty="0">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80D3DFD0-BC2A-45D1-863C-3B09B95BE737}" type="slidenum">
              <a:rPr lang="en-US"/>
              <a:pPr>
                <a:defRPr/>
              </a:pPr>
              <a:t>34</a:t>
            </a:fld>
            <a:endParaRPr lang="en-US"/>
          </a:p>
        </p:txBody>
      </p:sp>
      <p:sp>
        <p:nvSpPr>
          <p:cNvPr id="21507" name="Rectangle 2"/>
          <p:cNvSpPr>
            <a:spLocks noGrp="1"/>
          </p:cNvSpPr>
          <p:nvPr>
            <p:ph type="title"/>
          </p:nvPr>
        </p:nvSpPr>
        <p:spPr>
          <a:xfrm>
            <a:off x="304800" y="152400"/>
            <a:ext cx="8382000" cy="1143000"/>
          </a:xfrm>
        </p:spPr>
        <p:txBody>
          <a:bodyPr/>
          <a:lstStyle/>
          <a:p>
            <a:pPr eaLnBrk="1" hangingPunct="1"/>
            <a:r>
              <a:rPr lang="en-US"/>
              <a:t>Databases (1/2)</a:t>
            </a:r>
          </a:p>
        </p:txBody>
      </p:sp>
      <p:sp>
        <p:nvSpPr>
          <p:cNvPr id="21508" name="Rectangle 3"/>
          <p:cNvSpPr>
            <a:spLocks noGrp="1"/>
          </p:cNvSpPr>
          <p:nvPr>
            <p:ph type="body" idx="1"/>
          </p:nvPr>
        </p:nvSpPr>
        <p:spPr>
          <a:xfrm>
            <a:off x="304800" y="1219200"/>
            <a:ext cx="8534400" cy="5105400"/>
          </a:xfrm>
        </p:spPr>
        <p:txBody>
          <a:bodyPr/>
          <a:lstStyle/>
          <a:p>
            <a:pPr algn="just" eaLnBrk="1" hangingPunct="1">
              <a:lnSpc>
                <a:spcPct val="90000"/>
              </a:lnSpc>
            </a:pPr>
            <a:r>
              <a:rPr lang="en-US" dirty="0"/>
              <a:t>The </a:t>
            </a:r>
            <a:r>
              <a:rPr lang="en-US" dirty="0">
                <a:solidFill>
                  <a:srgbClr val="FF0000"/>
                </a:solidFill>
              </a:rPr>
              <a:t>core objects </a:t>
            </a:r>
            <a:r>
              <a:rPr lang="en-US" dirty="0"/>
              <a:t>in </a:t>
            </a:r>
            <a:r>
              <a:rPr lang="en-US" dirty="0" err="1"/>
              <a:t>PostgreSQL</a:t>
            </a:r>
            <a:endParaRPr lang="en-US" dirty="0"/>
          </a:p>
          <a:p>
            <a:pPr algn="just" eaLnBrk="1" hangingPunct="1">
              <a:lnSpc>
                <a:spcPct val="90000"/>
              </a:lnSpc>
            </a:pPr>
            <a:r>
              <a:rPr lang="en-NZ" dirty="0"/>
              <a:t>Each client connection to the server can access the data in only one database</a:t>
            </a:r>
          </a:p>
          <a:p>
            <a:pPr algn="just" eaLnBrk="1" hangingPunct="1">
              <a:lnSpc>
                <a:spcPct val="90000"/>
              </a:lnSpc>
            </a:pPr>
            <a:r>
              <a:rPr lang="en-NZ" dirty="0"/>
              <a:t>To access data in more than one database a client must make more connections</a:t>
            </a:r>
          </a:p>
          <a:p>
            <a:pPr algn="just" eaLnBrk="1" hangingPunct="1">
              <a:lnSpc>
                <a:spcPct val="90000"/>
              </a:lnSpc>
            </a:pPr>
            <a:r>
              <a:rPr lang="en-US" dirty="0"/>
              <a:t>The default database created during the </a:t>
            </a:r>
            <a:r>
              <a:rPr lang="en-US" dirty="0" err="1"/>
              <a:t>PostgreSQL</a:t>
            </a:r>
            <a:r>
              <a:rPr lang="en-US" dirty="0"/>
              <a:t> installation is </a:t>
            </a:r>
            <a:r>
              <a:rPr lang="en-US" i="1" dirty="0" err="1"/>
              <a:t>postgres</a:t>
            </a:r>
            <a:r>
              <a:rPr lang="en-US" i="1" dirty="0"/>
              <a:t>:</a:t>
            </a:r>
          </a:p>
          <a:p>
            <a:pPr lvl="1" algn="just" eaLnBrk="1" hangingPunct="1">
              <a:lnSpc>
                <a:spcPct val="90000"/>
              </a:lnSpc>
            </a:pPr>
            <a:r>
              <a:rPr lang="en-US" dirty="0"/>
              <a:t>contains the default system tables for handling the internal </a:t>
            </a:r>
            <a:r>
              <a:rPr lang="en-US" dirty="0" err="1"/>
              <a:t>PostgreSQL</a:t>
            </a:r>
            <a:r>
              <a:rPr lang="en-US" dirty="0"/>
              <a:t> Data Dictionary</a:t>
            </a:r>
          </a:p>
          <a:p>
            <a:pPr algn="just" eaLnBrk="1" hangingPunct="1">
              <a:lnSpc>
                <a:spcPct val="90000"/>
              </a:lnSpc>
            </a:pPr>
            <a:r>
              <a:rPr lang="en-US" i="1" dirty="0"/>
              <a:t>template0</a:t>
            </a:r>
            <a:r>
              <a:rPr lang="en-US" dirty="0"/>
              <a:t> and </a:t>
            </a:r>
            <a:r>
              <a:rPr lang="en-US" i="1" dirty="0"/>
              <a:t>template1 </a:t>
            </a:r>
            <a:r>
              <a:rPr lang="en-US" dirty="0"/>
              <a:t>(</a:t>
            </a:r>
            <a:r>
              <a:rPr lang="en-US" dirty="0">
                <a:solidFill>
                  <a:schemeClr val="accent1"/>
                </a:solidFill>
              </a:rPr>
              <a:t>NOT shown in </a:t>
            </a:r>
            <a:r>
              <a:rPr lang="en-US" dirty="0" err="1">
                <a:solidFill>
                  <a:schemeClr val="accent1"/>
                </a:solidFill>
              </a:rPr>
              <a:t>pgAdmin</a:t>
            </a:r>
            <a:r>
              <a:rPr lang="en-US" dirty="0">
                <a:solidFill>
                  <a:schemeClr val="accent1"/>
                </a:solidFill>
              </a:rPr>
              <a:t> III</a:t>
            </a:r>
            <a:r>
              <a:rPr lang="en-US" dirty="0"/>
              <a:t>) are used to create new databases</a:t>
            </a:r>
          </a:p>
          <a:p>
            <a:pPr lvl="1" algn="just" eaLnBrk="1" hangingPunct="1">
              <a:lnSpc>
                <a:spcPct val="90000"/>
              </a:lnSpc>
            </a:pPr>
            <a:r>
              <a:rPr lang="en-US" dirty="0"/>
              <a:t>template1 can be modified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1E97845D-107F-4A19-88B6-5F0103789DEE}" type="slidenum">
              <a:rPr lang="en-US"/>
              <a:pPr>
                <a:defRPr/>
              </a:pPr>
              <a:t>35</a:t>
            </a:fld>
            <a:endParaRPr lang="en-US"/>
          </a:p>
        </p:txBody>
      </p:sp>
      <p:sp>
        <p:nvSpPr>
          <p:cNvPr id="22531" name="Rectangle 2"/>
          <p:cNvSpPr>
            <a:spLocks noGrp="1"/>
          </p:cNvSpPr>
          <p:nvPr>
            <p:ph type="title"/>
          </p:nvPr>
        </p:nvSpPr>
        <p:spPr/>
        <p:txBody>
          <a:bodyPr/>
          <a:lstStyle/>
          <a:p>
            <a:pPr eaLnBrk="1" hangingPunct="1"/>
            <a:r>
              <a:rPr lang="en-US"/>
              <a:t>Databases (2/2)</a:t>
            </a:r>
          </a:p>
        </p:txBody>
      </p:sp>
      <p:sp>
        <p:nvSpPr>
          <p:cNvPr id="22532" name="Rectangle 3"/>
          <p:cNvSpPr>
            <a:spLocks noGrp="1"/>
          </p:cNvSpPr>
          <p:nvPr>
            <p:ph type="body" idx="1"/>
          </p:nvPr>
        </p:nvSpPr>
        <p:spPr>
          <a:xfrm>
            <a:off x="304800" y="1447800"/>
            <a:ext cx="8382000" cy="4572000"/>
          </a:xfrm>
        </p:spPr>
        <p:txBody>
          <a:bodyPr/>
          <a:lstStyle/>
          <a:p>
            <a:pPr eaLnBrk="1" hangingPunct="1"/>
            <a:r>
              <a:rPr lang="en-US" dirty="0"/>
              <a:t>Each database object contains 4 types of objects:</a:t>
            </a:r>
          </a:p>
          <a:p>
            <a:pPr lvl="1" eaLnBrk="1" hangingPunct="1"/>
            <a:r>
              <a:rPr lang="en-US" dirty="0"/>
              <a:t>Casts: control how </a:t>
            </a:r>
            <a:r>
              <a:rPr lang="en-US" dirty="0" err="1"/>
              <a:t>Postgres</a:t>
            </a:r>
            <a:r>
              <a:rPr lang="en-US" dirty="0"/>
              <a:t> casts from one </a:t>
            </a:r>
            <a:r>
              <a:rPr lang="en-US" dirty="0" err="1"/>
              <a:t>datatype</a:t>
            </a:r>
            <a:r>
              <a:rPr lang="en-US" dirty="0"/>
              <a:t> to another (</a:t>
            </a:r>
            <a:r>
              <a:rPr lang="en-US" dirty="0">
                <a:solidFill>
                  <a:schemeClr val="accent1"/>
                </a:solidFill>
              </a:rPr>
              <a:t>NOT view in </a:t>
            </a:r>
            <a:r>
              <a:rPr lang="en-US" dirty="0" err="1">
                <a:solidFill>
                  <a:schemeClr val="accent1"/>
                </a:solidFill>
              </a:rPr>
              <a:t>pgAmin</a:t>
            </a:r>
            <a:r>
              <a:rPr lang="en-US" dirty="0">
                <a:solidFill>
                  <a:schemeClr val="accent1"/>
                </a:solidFill>
              </a:rPr>
              <a:t> III</a:t>
            </a:r>
            <a:r>
              <a:rPr lang="en-US" dirty="0"/>
              <a:t>)</a:t>
            </a:r>
          </a:p>
          <a:p>
            <a:pPr lvl="1" eaLnBrk="1" hangingPunct="1"/>
            <a:r>
              <a:rPr lang="en-US" dirty="0"/>
              <a:t>Languages: these are the languages you can define stored functions, aggregates and triggers in (</a:t>
            </a:r>
            <a:r>
              <a:rPr lang="en-US" dirty="0">
                <a:solidFill>
                  <a:schemeClr val="accent1"/>
                </a:solidFill>
              </a:rPr>
              <a:t>NOT view in </a:t>
            </a:r>
            <a:r>
              <a:rPr lang="en-US" dirty="0" err="1">
                <a:solidFill>
                  <a:schemeClr val="accent1"/>
                </a:solidFill>
              </a:rPr>
              <a:t>pgAmin</a:t>
            </a:r>
            <a:r>
              <a:rPr lang="en-US" dirty="0">
                <a:solidFill>
                  <a:schemeClr val="accent1"/>
                </a:solidFill>
              </a:rPr>
              <a:t> III</a:t>
            </a:r>
            <a:r>
              <a:rPr lang="en-US" dirty="0"/>
              <a:t>)</a:t>
            </a:r>
          </a:p>
          <a:p>
            <a:pPr lvl="1" eaLnBrk="1" hangingPunct="1"/>
            <a:r>
              <a:rPr lang="en-US" dirty="0"/>
              <a:t>Schemas: </a:t>
            </a:r>
            <a:r>
              <a:rPr lang="en-US" b="1" dirty="0"/>
              <a:t>the most important objects within the database</a:t>
            </a:r>
            <a:r>
              <a:rPr lang="en-US" dirty="0"/>
              <a:t>, containing the tables, triggers, functions, views, and other objects for handling data</a:t>
            </a:r>
          </a:p>
          <a:p>
            <a:pPr lvl="1" eaLnBrk="1" hangingPunct="1"/>
            <a:r>
              <a:rPr lang="en-US" dirty="0"/>
              <a:t>Replications: define copies (or replicas) of the </a:t>
            </a:r>
            <a:r>
              <a:rPr lang="en-US" dirty="0" err="1"/>
              <a:t>PostgreSQL</a:t>
            </a:r>
            <a:r>
              <a:rPr lang="en-US" dirty="0"/>
              <a:t> database in a fault-tolerant operation</a:t>
            </a:r>
          </a:p>
          <a:p>
            <a:pPr lvl="1" eaLnBrk="1" hangingPunct="1"/>
            <a:endParaRPr lang="en-US" dirty="0"/>
          </a:p>
          <a:p>
            <a:pPr lvl="1" eaLnBrk="1" hangingPunct="1"/>
            <a:endParaRPr lang="en-US" dirty="0"/>
          </a:p>
          <a:p>
            <a:pPr lvl="1" eaLnBrk="1" hangingPunct="1"/>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2"/>
          <p:cNvSpPr>
            <a:spLocks noGrp="1"/>
          </p:cNvSpPr>
          <p:nvPr>
            <p:ph type="sldNum" sz="quarter" idx="12"/>
          </p:nvPr>
        </p:nvSpPr>
        <p:spPr/>
        <p:txBody>
          <a:bodyPr/>
          <a:lstStyle/>
          <a:p>
            <a:pPr>
              <a:defRPr/>
            </a:pPr>
            <a:fld id="{8709C18C-618D-4E84-ABA9-102FAE399957}" type="slidenum">
              <a:rPr lang="en-US"/>
              <a:pPr>
                <a:defRPr/>
              </a:pPr>
              <a:t>36</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2110966" y="381001"/>
            <a:ext cx="4629087" cy="6019799"/>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03405177-CE88-4E19-8D2D-714005954C5F}" type="slidenum">
              <a:rPr lang="en-US"/>
              <a:pPr>
                <a:defRPr/>
              </a:pPr>
              <a:t>37</a:t>
            </a:fld>
            <a:endParaRPr lang="en-US"/>
          </a:p>
        </p:txBody>
      </p:sp>
      <p:sp>
        <p:nvSpPr>
          <p:cNvPr id="24579" name="Rectangle 2"/>
          <p:cNvSpPr>
            <a:spLocks noGrp="1"/>
          </p:cNvSpPr>
          <p:nvPr>
            <p:ph type="title"/>
          </p:nvPr>
        </p:nvSpPr>
        <p:spPr/>
        <p:txBody>
          <a:bodyPr/>
          <a:lstStyle/>
          <a:p>
            <a:pPr eaLnBrk="1" hangingPunct="1"/>
            <a:r>
              <a:rPr lang="en-US"/>
              <a:t>Template</a:t>
            </a:r>
          </a:p>
        </p:txBody>
      </p:sp>
      <p:sp>
        <p:nvSpPr>
          <p:cNvPr id="24580" name="Rectangle 3"/>
          <p:cNvSpPr>
            <a:spLocks noGrp="1"/>
          </p:cNvSpPr>
          <p:nvPr>
            <p:ph type="body" idx="1"/>
          </p:nvPr>
        </p:nvSpPr>
        <p:spPr>
          <a:xfrm>
            <a:off x="304800" y="1447800"/>
            <a:ext cx="8382000" cy="4572000"/>
          </a:xfrm>
        </p:spPr>
        <p:txBody>
          <a:bodyPr/>
          <a:lstStyle/>
          <a:p>
            <a:pPr eaLnBrk="1" hangingPunct="1"/>
            <a:r>
              <a:rPr lang="en-US"/>
              <a:t>CREATE DATABASE actually works by copying an existing database</a:t>
            </a:r>
          </a:p>
          <a:p>
            <a:pPr eaLnBrk="1" hangingPunct="1"/>
            <a:r>
              <a:rPr lang="en-US"/>
              <a:t>Default, it copies the standard system database </a:t>
            </a:r>
            <a:r>
              <a:rPr lang="en-US" i="1"/>
              <a:t>template1</a:t>
            </a:r>
            <a:endParaRPr lang="en-US"/>
          </a:p>
          <a:p>
            <a:pPr eaLnBrk="1" hangingPunct="1"/>
            <a:r>
              <a:rPr lang="en-US"/>
              <a:t>There is a second standard system database named </a:t>
            </a:r>
            <a:r>
              <a:rPr lang="en-US" i="1"/>
              <a:t>template0</a:t>
            </a:r>
            <a:endParaRPr lang="en-US"/>
          </a:p>
          <a:p>
            <a:pPr lvl="1" eaLnBrk="1" hangingPunct="1"/>
            <a:r>
              <a:rPr lang="en-US"/>
              <a:t>the same data as the initial contents of </a:t>
            </a:r>
            <a:r>
              <a:rPr lang="en-US" i="1"/>
              <a:t>template1 </a:t>
            </a:r>
          </a:p>
          <a:p>
            <a:pPr lvl="1" eaLnBrk="1" hangingPunct="1"/>
            <a:r>
              <a:rPr lang="en-US" i="1"/>
              <a:t>never be changed</a:t>
            </a:r>
            <a:r>
              <a:rPr lang="en-US"/>
              <a:t> </a:t>
            </a:r>
            <a:endParaRPr lang="en-US" i="1"/>
          </a:p>
          <a:p>
            <a:pPr eaLnBrk="1" hangingPunct="1"/>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A51C3B84-807E-4D69-A3CA-74C6CF31E3F5}" type="slidenum">
              <a:rPr lang="en-US"/>
              <a:pPr>
                <a:defRPr/>
              </a:pPr>
              <a:t>38</a:t>
            </a:fld>
            <a:endParaRPr lang="en-US"/>
          </a:p>
        </p:txBody>
      </p:sp>
      <p:sp>
        <p:nvSpPr>
          <p:cNvPr id="25603" name="Rectangle 2"/>
          <p:cNvSpPr>
            <a:spLocks noGrp="1"/>
          </p:cNvSpPr>
          <p:nvPr>
            <p:ph type="title"/>
          </p:nvPr>
        </p:nvSpPr>
        <p:spPr/>
        <p:txBody>
          <a:bodyPr/>
          <a:lstStyle/>
          <a:p>
            <a:pPr eaLnBrk="1" hangingPunct="1"/>
            <a:r>
              <a:rPr lang="en-US"/>
              <a:t>Schemas</a:t>
            </a:r>
          </a:p>
        </p:txBody>
      </p:sp>
      <p:sp>
        <p:nvSpPr>
          <p:cNvPr id="25604" name="Rectangle 3"/>
          <p:cNvSpPr>
            <a:spLocks noGrp="1"/>
          </p:cNvSpPr>
          <p:nvPr>
            <p:ph type="body" idx="1"/>
          </p:nvPr>
        </p:nvSpPr>
        <p:spPr>
          <a:xfrm>
            <a:off x="304800" y="1447800"/>
            <a:ext cx="8382000" cy="4572000"/>
          </a:xfrm>
        </p:spPr>
        <p:txBody>
          <a:bodyPr/>
          <a:lstStyle/>
          <a:p>
            <a:pPr eaLnBrk="1" hangingPunct="1">
              <a:lnSpc>
                <a:spcPct val="120000"/>
              </a:lnSpc>
              <a:spcBef>
                <a:spcPts val="600"/>
              </a:spcBef>
              <a:spcAft>
                <a:spcPts val="600"/>
              </a:spcAft>
            </a:pPr>
            <a:r>
              <a:rPr lang="en-US" sz="2400"/>
              <a:t>The </a:t>
            </a:r>
            <a:r>
              <a:rPr lang="en-US" sz="2400" b="1"/>
              <a:t>most important objects </a:t>
            </a:r>
            <a:r>
              <a:rPr lang="en-US" sz="2400"/>
              <a:t>within the database</a:t>
            </a:r>
          </a:p>
          <a:p>
            <a:pPr eaLnBrk="1" hangingPunct="1">
              <a:lnSpc>
                <a:spcPct val="120000"/>
              </a:lnSpc>
              <a:spcBef>
                <a:spcPts val="600"/>
              </a:spcBef>
              <a:spcAft>
                <a:spcPts val="600"/>
              </a:spcAft>
            </a:pPr>
            <a:r>
              <a:rPr lang="en-NZ" sz="2400"/>
              <a:t>A database </a:t>
            </a:r>
            <a:r>
              <a:rPr lang="en-NZ" sz="2400" b="1"/>
              <a:t>contains one or more schemas</a:t>
            </a:r>
            <a:r>
              <a:rPr lang="en-NZ" sz="2400"/>
              <a:t>, which contain </a:t>
            </a:r>
            <a:r>
              <a:rPr lang="en-NZ" sz="2400" b="1"/>
              <a:t>database object </a:t>
            </a:r>
            <a:r>
              <a:rPr lang="en-NZ" sz="2400"/>
              <a:t>(table, data type, domain, function, trigger) </a:t>
            </a:r>
            <a:r>
              <a:rPr lang="en-NZ" sz="2400" b="1"/>
              <a:t>definitions</a:t>
            </a:r>
          </a:p>
          <a:p>
            <a:pPr eaLnBrk="1" hangingPunct="1">
              <a:lnSpc>
                <a:spcPct val="120000"/>
              </a:lnSpc>
              <a:spcBef>
                <a:spcPts val="600"/>
              </a:spcBef>
              <a:spcAft>
                <a:spcPts val="600"/>
              </a:spcAft>
            </a:pPr>
            <a:r>
              <a:rPr lang="en-US" sz="2400"/>
              <a:t>While users can only access objects </a:t>
            </a:r>
            <a:r>
              <a:rPr lang="en-US" sz="2400" b="1"/>
              <a:t>within one database at a time</a:t>
            </a:r>
            <a:r>
              <a:rPr lang="en-US" sz="2400"/>
              <a:t>, they can access </a:t>
            </a:r>
            <a:r>
              <a:rPr lang="en-US" sz="2400" b="1"/>
              <a:t>all of the schemas within that database</a:t>
            </a:r>
            <a:r>
              <a:rPr lang="en-US" sz="2400"/>
              <a:t>, </a:t>
            </a:r>
            <a:r>
              <a:rPr lang="en-NZ" sz="2400" i="1"/>
              <a:t>if it has permissions</a:t>
            </a:r>
          </a:p>
          <a:p>
            <a:pPr eaLnBrk="1" hangingPunct="1">
              <a:lnSpc>
                <a:spcPct val="120000"/>
              </a:lnSpc>
              <a:spcBef>
                <a:spcPts val="600"/>
              </a:spcBef>
              <a:spcAft>
                <a:spcPts val="600"/>
              </a:spcAft>
            </a:pPr>
            <a:r>
              <a:rPr lang="en-NZ" sz="2400"/>
              <a:t>Unlike databases, schemas are not rigidly separated</a:t>
            </a: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DE197E2F-DE75-4FB9-8BDB-6BE1BA1284FD}" type="slidenum">
              <a:rPr lang="en-US"/>
              <a:pPr>
                <a:defRPr/>
              </a:pPr>
              <a:t>39</a:t>
            </a:fld>
            <a:endParaRPr lang="en-US"/>
          </a:p>
        </p:txBody>
      </p:sp>
      <p:sp>
        <p:nvSpPr>
          <p:cNvPr id="27651" name="Rectangle 2"/>
          <p:cNvSpPr>
            <a:spLocks noGrp="1"/>
          </p:cNvSpPr>
          <p:nvPr>
            <p:ph type="title"/>
          </p:nvPr>
        </p:nvSpPr>
        <p:spPr/>
        <p:txBody>
          <a:bodyPr/>
          <a:lstStyle/>
          <a:p>
            <a:pPr eaLnBrk="1" hangingPunct="1"/>
            <a:r>
              <a:rPr lang="en-US"/>
              <a:t>Catalogs</a:t>
            </a:r>
          </a:p>
        </p:txBody>
      </p:sp>
      <p:sp>
        <p:nvSpPr>
          <p:cNvPr id="27652" name="Rectangle 3"/>
          <p:cNvSpPr>
            <a:spLocks noGrp="1"/>
          </p:cNvSpPr>
          <p:nvPr>
            <p:ph type="body" idx="1"/>
          </p:nvPr>
        </p:nvSpPr>
        <p:spPr>
          <a:xfrm>
            <a:off x="304800" y="1447800"/>
            <a:ext cx="8382000" cy="4572000"/>
          </a:xfrm>
        </p:spPr>
        <p:txBody>
          <a:bodyPr/>
          <a:lstStyle/>
          <a:p>
            <a:pPr eaLnBrk="1" hangingPunct="1"/>
            <a:r>
              <a:rPr lang="en-US" dirty="0"/>
              <a:t>A </a:t>
            </a:r>
            <a:r>
              <a:rPr lang="en-US" dirty="0" err="1"/>
              <a:t>pgAdmin</a:t>
            </a:r>
            <a:r>
              <a:rPr lang="en-US" dirty="0"/>
              <a:t> catalog is a schema </a:t>
            </a:r>
          </a:p>
          <a:p>
            <a:pPr eaLnBrk="1" hangingPunct="1"/>
            <a:r>
              <a:rPr lang="en-US" dirty="0"/>
              <a:t>Hold meta data information and built-in </a:t>
            </a:r>
            <a:r>
              <a:rPr lang="en-US" dirty="0" err="1"/>
              <a:t>Postgres</a:t>
            </a:r>
            <a:r>
              <a:rPr lang="en-US" dirty="0"/>
              <a:t> objects </a:t>
            </a:r>
          </a:p>
          <a:p>
            <a:pPr eaLnBrk="1" hangingPunct="1"/>
            <a:r>
              <a:rPr lang="en-US" dirty="0"/>
              <a:t>2 types:</a:t>
            </a:r>
          </a:p>
          <a:p>
            <a:pPr lvl="1" eaLnBrk="1" hangingPunct="1"/>
            <a:r>
              <a:rPr lang="en-US" dirty="0"/>
              <a:t>system catalog: </a:t>
            </a:r>
            <a:r>
              <a:rPr lang="en-US" dirty="0" err="1"/>
              <a:t>pg_catalog</a:t>
            </a:r>
            <a:endParaRPr lang="en-US" dirty="0"/>
          </a:p>
          <a:p>
            <a:pPr lvl="1" eaLnBrk="1" hangingPunct="1"/>
            <a:r>
              <a:rPr lang="en-US" dirty="0"/>
              <a:t>information catalog: </a:t>
            </a:r>
            <a:r>
              <a:rPr lang="en-US" dirty="0" err="1"/>
              <a:t>information_schema</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2"/>
          <p:cNvSpPr>
            <a:spLocks noGrp="1"/>
          </p:cNvSpPr>
          <p:nvPr>
            <p:ph type="sldNum" sz="quarter" idx="12"/>
          </p:nvPr>
        </p:nvSpPr>
        <p:spPr/>
        <p:txBody>
          <a:bodyPr/>
          <a:lstStyle/>
          <a:p>
            <a:pPr>
              <a:defRPr/>
            </a:pPr>
            <a:fld id="{A46F776C-5F91-4EA4-9931-E274281F9941}" type="slidenum">
              <a:rPr lang="en-US"/>
              <a:pPr>
                <a:defRPr/>
              </a:pPr>
              <a:t>4</a:t>
            </a:fld>
            <a:endParaRPr lang="en-US"/>
          </a:p>
        </p:txBody>
      </p:sp>
      <p:sp>
        <p:nvSpPr>
          <p:cNvPr id="9219" name="Rectangle 2"/>
          <p:cNvSpPr>
            <a:spLocks noGrp="1"/>
          </p:cNvSpPr>
          <p:nvPr>
            <p:ph type="title"/>
          </p:nvPr>
        </p:nvSpPr>
        <p:spPr>
          <a:xfrm>
            <a:off x="1524000" y="2362200"/>
            <a:ext cx="6477000" cy="1143000"/>
          </a:xfrm>
        </p:spPr>
        <p:txBody>
          <a:bodyPr/>
          <a:lstStyle/>
          <a:p>
            <a:pPr eaLnBrk="1" hangingPunct="1"/>
            <a:r>
              <a:rPr lang="en-US"/>
              <a:t>1. The pgAdmin </a:t>
            </a:r>
            <a:br>
              <a:rPr lang="en-US"/>
            </a:br>
            <a:r>
              <a:rPr lang="en-US"/>
              <a:t>(pgadmin III / pgadmin4)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BEA1BD18-AF0B-4B88-90A8-B7272182872D}" type="slidenum">
              <a:rPr lang="en-US"/>
              <a:pPr>
                <a:defRPr/>
              </a:pPr>
              <a:t>40</a:t>
            </a:fld>
            <a:endParaRPr lang="en-US"/>
          </a:p>
        </p:txBody>
      </p:sp>
      <p:sp>
        <p:nvSpPr>
          <p:cNvPr id="28675" name="Rectangle 2"/>
          <p:cNvSpPr>
            <a:spLocks noGrp="1"/>
          </p:cNvSpPr>
          <p:nvPr>
            <p:ph type="title"/>
          </p:nvPr>
        </p:nvSpPr>
        <p:spPr/>
        <p:txBody>
          <a:bodyPr/>
          <a:lstStyle/>
          <a:p>
            <a:pPr eaLnBrk="1" hangingPunct="1"/>
            <a:r>
              <a:rPr lang="en-US" b="1"/>
              <a:t>The System Catalog</a:t>
            </a:r>
          </a:p>
        </p:txBody>
      </p:sp>
      <p:sp>
        <p:nvSpPr>
          <p:cNvPr id="28676" name="Rectangle 3"/>
          <p:cNvSpPr>
            <a:spLocks noGrp="1"/>
          </p:cNvSpPr>
          <p:nvPr>
            <p:ph type="body" idx="1"/>
          </p:nvPr>
        </p:nvSpPr>
        <p:spPr>
          <a:xfrm>
            <a:off x="304800" y="1447800"/>
            <a:ext cx="8382000" cy="4572000"/>
          </a:xfrm>
        </p:spPr>
        <p:txBody>
          <a:bodyPr/>
          <a:lstStyle/>
          <a:p>
            <a:pPr eaLnBrk="1" hangingPunct="1"/>
            <a:r>
              <a:rPr lang="en-US" dirty="0"/>
              <a:t>Every database system must have a </a:t>
            </a:r>
            <a:r>
              <a:rPr lang="en-US" b="1" dirty="0"/>
              <a:t>meta-database of information on the schema</a:t>
            </a:r>
            <a:r>
              <a:rPr lang="en-US" dirty="0"/>
              <a:t> which it contains.</a:t>
            </a:r>
          </a:p>
          <a:p>
            <a:pPr lvl="1" eaLnBrk="1" hangingPunct="1"/>
            <a:r>
              <a:rPr lang="en-US" dirty="0"/>
              <a:t>The names of the relations in the schemas</a:t>
            </a:r>
          </a:p>
          <a:p>
            <a:pPr lvl="1" eaLnBrk="1" hangingPunct="1"/>
            <a:r>
              <a:rPr lang="en-US" dirty="0"/>
              <a:t>The names of the columns of each relation.</a:t>
            </a:r>
          </a:p>
          <a:p>
            <a:pPr lvl="1" eaLnBrk="1" hangingPunct="1"/>
            <a:r>
              <a:rPr lang="en-US" dirty="0"/>
              <a:t>The data type of each column.</a:t>
            </a:r>
          </a:p>
          <a:p>
            <a:pPr lvl="1" eaLnBrk="1" hangingPunct="1"/>
            <a:r>
              <a:rPr lang="en-US" dirty="0"/>
              <a:t>The integrity constraints on the relations.</a:t>
            </a:r>
          </a:p>
          <a:p>
            <a:pPr lvl="1" eaLnBrk="1" hangingPunct="1"/>
            <a:r>
              <a:rPr lang="en-US" dirty="0"/>
              <a:t>Information about indices on the relations.</a:t>
            </a:r>
          </a:p>
          <a:p>
            <a:pPr lvl="1" eaLnBrk="1" hangingPunct="1"/>
            <a:r>
              <a:rPr lang="en-US" dirty="0"/>
              <a:t>The </a:t>
            </a:r>
            <a:r>
              <a:rPr lang="en-US" i="1" dirty="0"/>
              <a:t>access privileges </a:t>
            </a:r>
            <a:r>
              <a:rPr lang="en-US" dirty="0"/>
              <a:t>for the elements of the schema.</a:t>
            </a:r>
          </a:p>
          <a:p>
            <a:pPr eaLnBrk="1" hangingPunct="1"/>
            <a:r>
              <a:rPr lang="en-US" dirty="0"/>
              <a:t>This database is often called the </a:t>
            </a:r>
            <a:r>
              <a:rPr lang="en-US" i="1" dirty="0"/>
              <a:t>system catalog.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599A78C2-2194-4798-81BB-D22B46850E1E}" type="slidenum">
              <a:rPr lang="en-US"/>
              <a:pPr>
                <a:defRPr/>
              </a:pPr>
              <a:t>41</a:t>
            </a:fld>
            <a:endParaRPr lang="en-US"/>
          </a:p>
        </p:txBody>
      </p:sp>
      <p:sp>
        <p:nvSpPr>
          <p:cNvPr id="29699" name="Rectangle 2"/>
          <p:cNvSpPr>
            <a:spLocks noGrp="1"/>
          </p:cNvSpPr>
          <p:nvPr>
            <p:ph type="title"/>
          </p:nvPr>
        </p:nvSpPr>
        <p:spPr>
          <a:xfrm>
            <a:off x="304800" y="61693"/>
            <a:ext cx="8382000" cy="1143000"/>
          </a:xfrm>
        </p:spPr>
        <p:txBody>
          <a:bodyPr/>
          <a:lstStyle/>
          <a:p>
            <a:pPr eaLnBrk="1" hangingPunct="1"/>
            <a:r>
              <a:rPr lang="en-NZ"/>
              <a:t>The System Catalog Schema</a:t>
            </a:r>
            <a:endParaRPr lang="en-US"/>
          </a:p>
        </p:txBody>
      </p:sp>
      <p:sp>
        <p:nvSpPr>
          <p:cNvPr id="29700" name="Rectangle 3"/>
          <p:cNvSpPr>
            <a:spLocks noGrp="1"/>
          </p:cNvSpPr>
          <p:nvPr>
            <p:ph type="body" idx="1"/>
          </p:nvPr>
        </p:nvSpPr>
        <p:spPr>
          <a:xfrm>
            <a:off x="304800" y="990600"/>
            <a:ext cx="8534400" cy="5234207"/>
          </a:xfrm>
        </p:spPr>
        <p:txBody>
          <a:bodyPr/>
          <a:lstStyle/>
          <a:p>
            <a:pPr eaLnBrk="1" hangingPunct="1">
              <a:lnSpc>
                <a:spcPct val="90000"/>
              </a:lnSpc>
            </a:pPr>
            <a:r>
              <a:rPr lang="en-NZ" sz="2400"/>
              <a:t>Each PostgreSQL database contains a </a:t>
            </a:r>
            <a:r>
              <a:rPr lang="en-NZ" sz="2400">
                <a:latin typeface="Courier New" pitchFamily="49" charset="0"/>
              </a:rPr>
              <a:t>pg_catalog</a:t>
            </a:r>
            <a:r>
              <a:rPr lang="en-NZ" sz="2400"/>
              <a:t> schema</a:t>
            </a:r>
          </a:p>
          <a:p>
            <a:pPr eaLnBrk="1" hangingPunct="1">
              <a:lnSpc>
                <a:spcPct val="90000"/>
              </a:lnSpc>
            </a:pPr>
            <a:r>
              <a:rPr lang="en-NZ" sz="2400"/>
              <a:t>Normaly, it is copied from the </a:t>
            </a:r>
            <a:r>
              <a:rPr lang="en-NZ" sz="2400">
                <a:latin typeface="Courier New" pitchFamily="49" charset="0"/>
              </a:rPr>
              <a:t>template1</a:t>
            </a:r>
            <a:r>
              <a:rPr lang="en-NZ" sz="2400"/>
              <a:t> database</a:t>
            </a:r>
          </a:p>
          <a:p>
            <a:pPr eaLnBrk="1" hangingPunct="1">
              <a:lnSpc>
                <a:spcPct val="90000"/>
              </a:lnSpc>
            </a:pPr>
            <a:r>
              <a:rPr lang="en-NZ" sz="2400"/>
              <a:t>The </a:t>
            </a:r>
            <a:r>
              <a:rPr lang="en-NZ" sz="2400">
                <a:latin typeface="Courier New" pitchFamily="49" charset="0"/>
              </a:rPr>
              <a:t>pg_catalog</a:t>
            </a:r>
            <a:r>
              <a:rPr lang="en-NZ" sz="2400"/>
              <a:t> schema contains tables with information about database objects like:</a:t>
            </a:r>
          </a:p>
          <a:p>
            <a:pPr lvl="1" eaLnBrk="1" hangingPunct="1">
              <a:lnSpc>
                <a:spcPct val="90000"/>
              </a:lnSpc>
            </a:pPr>
            <a:r>
              <a:rPr lang="en-NZ" sz="2200"/>
              <a:t>Schemas (</a:t>
            </a:r>
            <a:r>
              <a:rPr lang="en-NZ" sz="2200">
                <a:latin typeface="Courier New" pitchFamily="49" charset="0"/>
              </a:rPr>
              <a:t>pg_namespace</a:t>
            </a:r>
            <a:r>
              <a:rPr lang="en-NZ" sz="2200"/>
              <a:t>)</a:t>
            </a:r>
          </a:p>
          <a:p>
            <a:pPr lvl="1" eaLnBrk="1" hangingPunct="1">
              <a:lnSpc>
                <a:spcPct val="90000"/>
              </a:lnSpc>
            </a:pPr>
            <a:r>
              <a:rPr lang="en-NZ" sz="2200"/>
              <a:t>Tables, indexes, sequences, and views (</a:t>
            </a:r>
            <a:r>
              <a:rPr lang="en-NZ" sz="2200">
                <a:latin typeface="Courier New" pitchFamily="49" charset="0"/>
              </a:rPr>
              <a:t>pg_class</a:t>
            </a:r>
            <a:r>
              <a:rPr lang="en-NZ" sz="2200"/>
              <a:t>),</a:t>
            </a:r>
          </a:p>
          <a:p>
            <a:pPr lvl="1" eaLnBrk="1" hangingPunct="1">
              <a:lnSpc>
                <a:spcPct val="90000"/>
              </a:lnSpc>
            </a:pPr>
            <a:r>
              <a:rPr lang="en-NZ" sz="2200"/>
              <a:t>Data types (</a:t>
            </a:r>
            <a:r>
              <a:rPr lang="en-NZ" sz="2200">
                <a:latin typeface="Courier New" pitchFamily="49" charset="0"/>
              </a:rPr>
              <a:t>pg_type</a:t>
            </a:r>
            <a:r>
              <a:rPr lang="en-NZ" sz="2200"/>
              <a:t>),</a:t>
            </a:r>
          </a:p>
          <a:p>
            <a:pPr lvl="1" eaLnBrk="1" hangingPunct="1">
              <a:lnSpc>
                <a:spcPct val="90000"/>
              </a:lnSpc>
            </a:pPr>
            <a:r>
              <a:rPr lang="en-NZ" sz="2200"/>
              <a:t>Functions and procedures (</a:t>
            </a:r>
            <a:r>
              <a:rPr lang="en-NZ" sz="2200">
                <a:latin typeface="Courier New" pitchFamily="49" charset="0"/>
              </a:rPr>
              <a:t>pg_proc</a:t>
            </a:r>
            <a:r>
              <a:rPr lang="en-NZ" sz="2200"/>
              <a:t>),</a:t>
            </a:r>
          </a:p>
          <a:p>
            <a:pPr lvl="1" eaLnBrk="1" hangingPunct="1">
              <a:lnSpc>
                <a:spcPct val="90000"/>
              </a:lnSpc>
            </a:pPr>
            <a:r>
              <a:rPr lang="en-NZ" sz="2200"/>
              <a:t>Table columns (</a:t>
            </a:r>
            <a:r>
              <a:rPr lang="en-NZ" sz="2200">
                <a:latin typeface="Courier New" pitchFamily="49" charset="0"/>
              </a:rPr>
              <a:t>pg_attribute</a:t>
            </a:r>
            <a:r>
              <a:rPr lang="en-NZ" sz="2200"/>
              <a:t>),</a:t>
            </a:r>
          </a:p>
          <a:p>
            <a:pPr lvl="1" eaLnBrk="1" hangingPunct="1">
              <a:lnSpc>
                <a:spcPct val="90000"/>
              </a:lnSpc>
            </a:pPr>
            <a:r>
              <a:rPr lang="en-NZ" sz="2200"/>
              <a:t>Check, unique, primary key, and foreign key  constraints (</a:t>
            </a:r>
            <a:r>
              <a:rPr lang="en-NZ" sz="2200">
                <a:latin typeface="Courier New" pitchFamily="49" charset="0"/>
              </a:rPr>
              <a:t>pg_constraint</a:t>
            </a:r>
            <a:r>
              <a:rPr lang="en-NZ" sz="2200"/>
              <a:t>),</a:t>
            </a:r>
          </a:p>
          <a:p>
            <a:pPr lvl="1" eaLnBrk="1" hangingPunct="1">
              <a:lnSpc>
                <a:spcPct val="90000"/>
              </a:lnSpc>
            </a:pPr>
            <a:r>
              <a:rPr lang="en-NZ" sz="2200"/>
              <a:t>Aggregate functions (</a:t>
            </a:r>
            <a:r>
              <a:rPr lang="en-NZ" sz="2200">
                <a:latin typeface="Courier New" pitchFamily="49" charset="0"/>
              </a:rPr>
              <a:t>pg_aggregate</a:t>
            </a:r>
            <a:r>
              <a:rPr lang="en-NZ" sz="2200"/>
              <a:t>),</a:t>
            </a:r>
          </a:p>
          <a:p>
            <a:pPr lvl="1" eaLnBrk="1" hangingPunct="1">
              <a:lnSpc>
                <a:spcPct val="90000"/>
              </a:lnSpc>
            </a:pPr>
            <a:r>
              <a:rPr lang="en-NZ" sz="2200"/>
              <a:t>Triggers (</a:t>
            </a:r>
            <a:r>
              <a:rPr lang="en-NZ" sz="2200">
                <a:latin typeface="Courier New" pitchFamily="49" charset="0"/>
              </a:rPr>
              <a:t>pg_trigger</a:t>
            </a:r>
            <a:r>
              <a:rPr lang="en-NZ" sz="2200"/>
              <a:t>),</a:t>
            </a:r>
          </a:p>
          <a:p>
            <a:pPr lvl="1" eaLnBrk="1" hangingPunct="1">
              <a:lnSpc>
                <a:spcPct val="90000"/>
              </a:lnSpc>
            </a:pPr>
            <a:r>
              <a:rPr lang="en-NZ" sz="2200"/>
              <a:t>Planner (optimizer) statistics (</a:t>
            </a:r>
            <a:r>
              <a:rPr lang="en-NZ" sz="2200">
                <a:latin typeface="Courier New" pitchFamily="49" charset="0"/>
              </a:rPr>
              <a:t>pg_statistics</a:t>
            </a:r>
            <a:r>
              <a:rPr lang="en-NZ" sz="2200"/>
              <a:t>), and</a:t>
            </a:r>
          </a:p>
          <a:p>
            <a:pPr lvl="1" eaLnBrk="1" hangingPunct="1">
              <a:lnSpc>
                <a:spcPct val="90000"/>
              </a:lnSpc>
            </a:pPr>
            <a:r>
              <a:rPr lang="en-NZ" sz="2200"/>
              <a:t>Many others</a:t>
            </a:r>
            <a:endParaRPr lang="en-US" sz="22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2C078175-DB07-43A8-AD0F-679C90F6B5D2}" type="slidenum">
              <a:rPr lang="en-US"/>
              <a:pPr>
                <a:defRPr/>
              </a:pPr>
              <a:t>42</a:t>
            </a:fld>
            <a:endParaRPr lang="en-US"/>
          </a:p>
        </p:txBody>
      </p:sp>
      <p:sp>
        <p:nvSpPr>
          <p:cNvPr id="30723" name="Rectangle 2"/>
          <p:cNvSpPr>
            <a:spLocks noGrp="1"/>
          </p:cNvSpPr>
          <p:nvPr>
            <p:ph type="title"/>
          </p:nvPr>
        </p:nvSpPr>
        <p:spPr>
          <a:xfrm>
            <a:off x="304800" y="274638"/>
            <a:ext cx="9067800" cy="1143000"/>
          </a:xfrm>
        </p:spPr>
        <p:txBody>
          <a:bodyPr/>
          <a:lstStyle/>
          <a:p>
            <a:pPr eaLnBrk="1" hangingPunct="1"/>
            <a:r>
              <a:rPr lang="en-NZ" sz="3600" dirty="0" err="1">
                <a:latin typeface="Courier New" pitchFamily="49" charset="0"/>
              </a:rPr>
              <a:t>Information_schema</a:t>
            </a:r>
            <a:r>
              <a:rPr lang="en-NZ" sz="3600" dirty="0"/>
              <a:t> and </a:t>
            </a:r>
            <a:r>
              <a:rPr lang="en-NZ" sz="3600" dirty="0" err="1"/>
              <a:t>p</a:t>
            </a:r>
            <a:r>
              <a:rPr lang="en-NZ" sz="3600" dirty="0" err="1">
                <a:latin typeface="Courier New" pitchFamily="49" charset="0"/>
              </a:rPr>
              <a:t>g_catalog</a:t>
            </a:r>
            <a:endParaRPr lang="en-US" sz="3600" dirty="0">
              <a:latin typeface="Courier New" pitchFamily="49" charset="0"/>
            </a:endParaRPr>
          </a:p>
        </p:txBody>
      </p:sp>
      <p:sp>
        <p:nvSpPr>
          <p:cNvPr id="30724" name="Rectangle 3"/>
          <p:cNvSpPr>
            <a:spLocks noGrp="1"/>
          </p:cNvSpPr>
          <p:nvPr>
            <p:ph type="body" idx="1"/>
          </p:nvPr>
        </p:nvSpPr>
        <p:spPr>
          <a:xfrm>
            <a:off x="304800" y="1219200"/>
            <a:ext cx="8534400" cy="5029200"/>
          </a:xfrm>
        </p:spPr>
        <p:txBody>
          <a:bodyPr/>
          <a:lstStyle/>
          <a:p>
            <a:pPr eaLnBrk="1" hangingPunct="1">
              <a:lnSpc>
                <a:spcPct val="90000"/>
              </a:lnSpc>
            </a:pPr>
            <a:r>
              <a:rPr lang="en-US" dirty="0"/>
              <a:t>The </a:t>
            </a:r>
            <a:r>
              <a:rPr lang="en-US" i="1" dirty="0" err="1"/>
              <a:t>pg_catalog</a:t>
            </a:r>
            <a:r>
              <a:rPr lang="en-US" dirty="0"/>
              <a:t> schema is the standard </a:t>
            </a:r>
            <a:r>
              <a:rPr lang="en-US" dirty="0" err="1"/>
              <a:t>PostgreSQL</a:t>
            </a:r>
            <a:r>
              <a:rPr lang="en-US" dirty="0"/>
              <a:t> meta data and core schema. </a:t>
            </a:r>
          </a:p>
          <a:p>
            <a:pPr eaLnBrk="1" hangingPunct="1">
              <a:lnSpc>
                <a:spcPct val="90000"/>
              </a:lnSpc>
            </a:pPr>
            <a:r>
              <a:rPr lang="en-US" dirty="0"/>
              <a:t>The </a:t>
            </a:r>
            <a:r>
              <a:rPr lang="en-US" i="1" dirty="0" err="1"/>
              <a:t>information_schema</a:t>
            </a:r>
            <a:r>
              <a:rPr lang="en-US" dirty="0"/>
              <a:t> is part of the ANSI standard, but is not quite so standard. Oracle and DB2 </a:t>
            </a:r>
            <a:r>
              <a:rPr lang="en-US" dirty="0" err="1"/>
              <a:t>evidentally</a:t>
            </a:r>
            <a:r>
              <a:rPr lang="en-US" dirty="0"/>
              <a:t> still don't support</a:t>
            </a:r>
          </a:p>
          <a:p>
            <a:pPr eaLnBrk="1" hangingPunct="1">
              <a:lnSpc>
                <a:spcPct val="90000"/>
              </a:lnSpc>
            </a:pPr>
            <a:r>
              <a:rPr lang="en-US" dirty="0"/>
              <a:t>A lot of this </a:t>
            </a:r>
            <a:r>
              <a:rPr lang="en-US" b="1" i="1" dirty="0"/>
              <a:t>information overlaps</a:t>
            </a:r>
            <a:r>
              <a:rPr lang="en-US" dirty="0"/>
              <a:t> with information found in the </a:t>
            </a:r>
            <a:r>
              <a:rPr lang="en-US" dirty="0" err="1"/>
              <a:t>information_schema</a:t>
            </a:r>
            <a:r>
              <a:rPr lang="en-US" dirty="0"/>
              <a:t> and </a:t>
            </a:r>
            <a:r>
              <a:rPr lang="en-US" dirty="0" err="1"/>
              <a:t>pg_catalog</a:t>
            </a:r>
            <a:r>
              <a:rPr lang="en-US" dirty="0"/>
              <a:t>, but </a:t>
            </a:r>
            <a:r>
              <a:rPr lang="en-US" dirty="0">
                <a:solidFill>
                  <a:srgbClr val="0000CC"/>
                </a:solidFill>
              </a:rPr>
              <a:t>the </a:t>
            </a:r>
            <a:r>
              <a:rPr lang="en-US" dirty="0" err="1">
                <a:solidFill>
                  <a:srgbClr val="0000CC"/>
                </a:solidFill>
              </a:rPr>
              <a:t>information_schema</a:t>
            </a:r>
            <a:r>
              <a:rPr lang="en-US" dirty="0">
                <a:solidFill>
                  <a:srgbClr val="0000CC"/>
                </a:solidFill>
              </a:rPr>
              <a:t> is much easier to query</a:t>
            </a:r>
          </a:p>
          <a:p>
            <a:pPr eaLnBrk="1" hangingPunct="1">
              <a:lnSpc>
                <a:spcPct val="90000"/>
              </a:lnSpc>
            </a:pPr>
            <a:r>
              <a:rPr lang="en-NZ" dirty="0"/>
              <a:t>Although not named explicitly in the </a:t>
            </a:r>
            <a:r>
              <a:rPr lang="en-NZ" b="1" dirty="0"/>
              <a:t>search</a:t>
            </a:r>
            <a:r>
              <a:rPr lang="fr-FR" b="1" dirty="0"/>
              <a:t>_</a:t>
            </a:r>
            <a:r>
              <a:rPr lang="en-NZ" b="1" dirty="0"/>
              <a:t>path</a:t>
            </a:r>
            <a:r>
              <a:rPr lang="en-NZ" dirty="0"/>
              <a:t>, </a:t>
            </a:r>
            <a:r>
              <a:rPr lang="en-NZ" dirty="0" err="1">
                <a:latin typeface="Courier New" pitchFamily="49" charset="0"/>
              </a:rPr>
              <a:t>pg_catalog</a:t>
            </a:r>
            <a:r>
              <a:rPr lang="en-NZ" dirty="0"/>
              <a:t> is the first schema to be searched</a:t>
            </a:r>
          </a:p>
          <a:p>
            <a:pPr lvl="1" eaLnBrk="1" hangingPunct="1">
              <a:lnSpc>
                <a:spcPct val="90000"/>
              </a:lnSpc>
            </a:pPr>
            <a:r>
              <a:rPr lang="en-US" dirty="0"/>
              <a:t>SELECT * FROM </a:t>
            </a:r>
            <a:r>
              <a:rPr lang="en-US" dirty="0" err="1"/>
              <a:t>pg_tables</a:t>
            </a:r>
            <a:r>
              <a:rPr lang="en-US" dirty="0"/>
              <a:t> </a:t>
            </a:r>
          </a:p>
          <a:p>
            <a:pPr lvl="1" eaLnBrk="1" hangingPunct="1">
              <a:lnSpc>
                <a:spcPct val="90000"/>
              </a:lnSpc>
            </a:pPr>
            <a:r>
              <a:rPr lang="en-US" dirty="0"/>
              <a:t>SELECT * FROM </a:t>
            </a:r>
            <a:r>
              <a:rPr lang="en-US" dirty="0" err="1"/>
              <a:t>pg_catalog.pg_tables</a:t>
            </a:r>
            <a:r>
              <a:rPr lang="en-US" dirty="0"/>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B8D44F25-277B-4CE3-8247-1C1519E9497A}" type="slidenum">
              <a:rPr lang="en-US"/>
              <a:pPr>
                <a:defRPr/>
              </a:pPr>
              <a:t>43</a:t>
            </a:fld>
            <a:endParaRPr lang="en-US"/>
          </a:p>
        </p:txBody>
      </p:sp>
      <p:sp>
        <p:nvSpPr>
          <p:cNvPr id="31747" name="Rectangle 2"/>
          <p:cNvSpPr>
            <a:spLocks noGrp="1"/>
          </p:cNvSpPr>
          <p:nvPr>
            <p:ph type="title"/>
          </p:nvPr>
        </p:nvSpPr>
        <p:spPr/>
        <p:txBody>
          <a:bodyPr/>
          <a:lstStyle/>
          <a:p>
            <a:pPr eaLnBrk="1" hangingPunct="1"/>
            <a:r>
              <a:rPr lang="en-US" b="1"/>
              <a:t>Group Roles</a:t>
            </a:r>
          </a:p>
        </p:txBody>
      </p:sp>
      <p:sp>
        <p:nvSpPr>
          <p:cNvPr id="31748" name="Rectangle 3"/>
          <p:cNvSpPr>
            <a:spLocks noGrp="1"/>
          </p:cNvSpPr>
          <p:nvPr>
            <p:ph type="body" idx="1"/>
          </p:nvPr>
        </p:nvSpPr>
        <p:spPr>
          <a:xfrm>
            <a:off x="304800" y="1219200"/>
            <a:ext cx="8382000" cy="5029200"/>
          </a:xfrm>
        </p:spPr>
        <p:txBody>
          <a:bodyPr/>
          <a:lstStyle/>
          <a:p>
            <a:pPr eaLnBrk="1" hangingPunct="1"/>
            <a:r>
              <a:rPr lang="en-US"/>
              <a:t>Create access </a:t>
            </a:r>
            <a:r>
              <a:rPr lang="en-US" b="1"/>
              <a:t>permissions for groups of users</a:t>
            </a:r>
          </a:p>
          <a:p>
            <a:pPr eaLnBrk="1" hangingPunct="1"/>
            <a:r>
              <a:rPr lang="en-US"/>
              <a:t>While you can grant an individual user account access directly to a database object, the preferred method is to use Group Roles</a:t>
            </a:r>
          </a:p>
          <a:p>
            <a:pPr eaLnBrk="1" hangingPunct="1"/>
            <a:r>
              <a:rPr lang="en-US"/>
              <a:t>pgAdmin III only allows you to grant Group Roles access to database objects</a:t>
            </a:r>
          </a:p>
          <a:p>
            <a:pPr eaLnBrk="1" hangingPunct="1"/>
            <a:r>
              <a:rPr lang="en-US"/>
              <a:t>Default, </a:t>
            </a:r>
            <a:r>
              <a:rPr lang="en-US" b="1"/>
              <a:t>public</a:t>
            </a:r>
            <a:r>
              <a:rPr lang="en-US"/>
              <a:t> group role:</a:t>
            </a:r>
          </a:p>
          <a:p>
            <a:pPr lvl="1" eaLnBrk="1" hangingPunct="1"/>
            <a:r>
              <a:rPr lang="en-US"/>
              <a:t>applies to all users on the PostgreSQL system</a:t>
            </a:r>
          </a:p>
          <a:p>
            <a:pPr lvl="1" eaLnBrk="1" hangingPunct="1"/>
            <a:r>
              <a:rPr lang="en-US"/>
              <a:t>NOT able to remove any user account from the public Group Role</a:t>
            </a:r>
          </a:p>
          <a:p>
            <a:pPr lvl="1" eaLnBrk="1" hangingPunct="1"/>
            <a:r>
              <a:rPr lang="en-US"/>
              <a:t>does not appear in the pgAdmin III Group Roles listing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49238495-E1B7-44C2-BD1B-5BF857B0CE2A}" type="slidenum">
              <a:rPr lang="en-US"/>
              <a:pPr>
                <a:defRPr/>
              </a:pPr>
              <a:t>44</a:t>
            </a:fld>
            <a:endParaRPr lang="en-US"/>
          </a:p>
        </p:txBody>
      </p:sp>
      <p:sp>
        <p:nvSpPr>
          <p:cNvPr id="32771" name="Rectangle 2"/>
          <p:cNvSpPr>
            <a:spLocks noGrp="1"/>
          </p:cNvSpPr>
          <p:nvPr>
            <p:ph type="title"/>
          </p:nvPr>
        </p:nvSpPr>
        <p:spPr/>
        <p:txBody>
          <a:bodyPr/>
          <a:lstStyle/>
          <a:p>
            <a:pPr eaLnBrk="1" hangingPunct="1"/>
            <a:r>
              <a:rPr lang="en-US"/>
              <a:t>Login Roles (or user accounts)</a:t>
            </a:r>
          </a:p>
        </p:txBody>
      </p:sp>
      <p:sp>
        <p:nvSpPr>
          <p:cNvPr id="32772" name="Rectangle 3"/>
          <p:cNvSpPr>
            <a:spLocks noGrp="1"/>
          </p:cNvSpPr>
          <p:nvPr>
            <p:ph type="body" idx="1"/>
          </p:nvPr>
        </p:nvSpPr>
        <p:spPr>
          <a:xfrm>
            <a:off x="304800" y="1447800"/>
            <a:ext cx="8382000" cy="4572000"/>
          </a:xfrm>
        </p:spPr>
        <p:txBody>
          <a:bodyPr/>
          <a:lstStyle/>
          <a:p>
            <a:pPr eaLnBrk="1" hangingPunct="1"/>
            <a:r>
              <a:rPr lang="en-US"/>
              <a:t>Are roles that are allowed to log into the PostgreSQL server</a:t>
            </a:r>
          </a:p>
          <a:p>
            <a:pPr eaLnBrk="1" hangingPunct="1"/>
            <a:r>
              <a:rPr lang="en-US" b="1"/>
              <a:t>Each database user </a:t>
            </a:r>
            <a:r>
              <a:rPr lang="en-US"/>
              <a:t>should have </a:t>
            </a:r>
            <a:r>
              <a:rPr lang="en-US" b="1"/>
              <a:t>an individual account </a:t>
            </a:r>
            <a:r>
              <a:rPr lang="en-US"/>
              <a:t>for logging into the PostgreSQL system</a:t>
            </a:r>
          </a:p>
          <a:p>
            <a:pPr eaLnBrk="1" hangingPunct="1"/>
            <a:r>
              <a:rPr lang="en-US"/>
              <a:t>That account is then </a:t>
            </a:r>
            <a:r>
              <a:rPr lang="en-US" b="1"/>
              <a:t>assigned as a member </a:t>
            </a:r>
            <a:r>
              <a:rPr lang="en-US"/>
              <a:t>of the appropriate </a:t>
            </a:r>
            <a:r>
              <a:rPr lang="en-US" b="1"/>
              <a:t>Group Roles that grant privileges</a:t>
            </a:r>
            <a:r>
              <a:rPr lang="en-US"/>
              <a:t> to the database objects required</a:t>
            </a:r>
          </a:p>
          <a:p>
            <a:pPr eaLnBrk="1" hangingPunct="1"/>
            <a:r>
              <a:rPr lang="en-US"/>
              <a:t>Allows you to </a:t>
            </a:r>
            <a:r>
              <a:rPr lang="en-US" b="1"/>
              <a:t>easily change access for database objects </a:t>
            </a:r>
            <a:r>
              <a:rPr lang="en-US"/>
              <a:t>without having to touch hundreds (or even thousands) of individual user Login Roles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4820A4D4-3527-4DE9-9492-86CC62C722A2}" type="slidenum">
              <a:rPr lang="en-US"/>
              <a:pPr>
                <a:defRPr/>
              </a:pPr>
              <a:t>45</a:t>
            </a:fld>
            <a:endParaRPr lang="en-US"/>
          </a:p>
        </p:txBody>
      </p:sp>
      <p:sp>
        <p:nvSpPr>
          <p:cNvPr id="47107" name="Rectangle 2"/>
          <p:cNvSpPr>
            <a:spLocks noGrp="1"/>
          </p:cNvSpPr>
          <p:nvPr>
            <p:ph type="title"/>
          </p:nvPr>
        </p:nvSpPr>
        <p:spPr>
          <a:xfrm>
            <a:off x="304800" y="0"/>
            <a:ext cx="8382000" cy="808038"/>
          </a:xfrm>
        </p:spPr>
        <p:txBody>
          <a:bodyPr/>
          <a:lstStyle/>
          <a:p>
            <a:pPr eaLnBrk="1" hangingPunct="1"/>
            <a:r>
              <a:rPr lang="en-US" sz="3600" b="1"/>
              <a:t>Practices – (continue…)</a:t>
            </a:r>
          </a:p>
        </p:txBody>
      </p:sp>
      <p:sp>
        <p:nvSpPr>
          <p:cNvPr id="6" name="Rectangle 3">
            <a:extLst>
              <a:ext uri="{FF2B5EF4-FFF2-40B4-BE49-F238E27FC236}">
                <a16:creationId xmlns:a16="http://schemas.microsoft.com/office/drawing/2014/main" id="{2921E487-FA99-4BCE-9174-C53FB5C8C59F}"/>
              </a:ext>
            </a:extLst>
          </p:cNvPr>
          <p:cNvSpPr txBox="1">
            <a:spLocks/>
          </p:cNvSpPr>
          <p:nvPr/>
        </p:nvSpPr>
        <p:spPr bwMode="auto">
          <a:xfrm>
            <a:off x="330591" y="838200"/>
            <a:ext cx="8382000" cy="5600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575"/>
              </a:spcBef>
              <a:spcAft>
                <a:spcPct val="0"/>
              </a:spcAft>
              <a:buClr>
                <a:schemeClr val="accent1"/>
              </a:buClr>
              <a:buSzPct val="85000"/>
              <a:buFont typeface="Wingdings 2" pitchFamily="18" charset="2"/>
              <a:buChar char=""/>
              <a:defRPr sz="2800" kern="1200">
                <a:solidFill>
                  <a:schemeClr val="tx1"/>
                </a:solidFill>
                <a:latin typeface="Arial" pitchFamily="34" charset="0"/>
                <a:ea typeface="+mn-ea"/>
                <a:cs typeface="Arial" pitchFamily="34" charset="0"/>
              </a:defRPr>
            </a:lvl1pPr>
            <a:lvl2pPr marL="547688" indent="-228600" algn="l" rtl="0" eaLnBrk="0" fontAlgn="base" hangingPunct="0">
              <a:spcBef>
                <a:spcPts val="375"/>
              </a:spcBef>
              <a:spcAft>
                <a:spcPct val="0"/>
              </a:spcAft>
              <a:buClr>
                <a:schemeClr val="accent2"/>
              </a:buClr>
              <a:buSzPct val="85000"/>
              <a:buFont typeface="Wingdings 2" pitchFamily="18" charset="2"/>
              <a:buChar char=""/>
              <a:defRPr sz="2400" kern="1200">
                <a:solidFill>
                  <a:schemeClr val="tx1"/>
                </a:solidFill>
                <a:latin typeface="Arial" pitchFamily="34" charset="0"/>
                <a:ea typeface="+mn-ea"/>
                <a:cs typeface="Arial" pitchFamily="34" charset="0"/>
              </a:defRPr>
            </a:lvl2pPr>
            <a:lvl3pPr marL="822325" indent="-228600" algn="l" rtl="0" eaLnBrk="0" fontAlgn="base" hangingPunct="0">
              <a:spcBef>
                <a:spcPts val="375"/>
              </a:spcBef>
              <a:spcAft>
                <a:spcPct val="0"/>
              </a:spcAft>
              <a:buClr>
                <a:srgbClr val="E6B1AB"/>
              </a:buClr>
              <a:buSzPct val="85000"/>
              <a:buFont typeface="Wingdings 2" pitchFamily="18" charset="2"/>
              <a:buChar char=""/>
              <a:defRPr sz="1800" kern="1200">
                <a:solidFill>
                  <a:schemeClr val="tx1"/>
                </a:solidFill>
                <a:latin typeface="Arial" pitchFamily="34" charset="0"/>
                <a:ea typeface="+mn-ea"/>
                <a:cs typeface="Arial" pitchFamily="34" charset="0"/>
              </a:defRPr>
            </a:lvl3pPr>
            <a:lvl4pPr marL="1096963" indent="-228600" algn="l" rtl="0" eaLnBrk="0" fontAlgn="base" hangingPunct="0">
              <a:spcBef>
                <a:spcPts val="375"/>
              </a:spcBef>
              <a:spcAft>
                <a:spcPct val="0"/>
              </a:spcAft>
              <a:buClr>
                <a:srgbClr val="A28E6A"/>
              </a:buClr>
              <a:buSzPct val="80000"/>
              <a:buFont typeface="Wingdings 2" pitchFamily="18" charset="2"/>
              <a:buChar char=""/>
              <a:defRPr sz="1800" kern="1200">
                <a:solidFill>
                  <a:schemeClr val="tx1"/>
                </a:solidFill>
                <a:latin typeface="Arial" pitchFamily="34" charset="0"/>
                <a:ea typeface="+mn-ea"/>
                <a:cs typeface="Arial" pitchFamily="34" charset="0"/>
              </a:defRPr>
            </a:lvl4pPr>
            <a:lvl5pPr marL="1371600" indent="-228600" algn="l" rtl="0" eaLnBrk="0" fontAlgn="base" hangingPunct="0">
              <a:spcBef>
                <a:spcPts val="375"/>
              </a:spcBef>
              <a:spcAft>
                <a:spcPct val="0"/>
              </a:spcAft>
              <a:buClr>
                <a:srgbClr val="A28E6A"/>
              </a:buClr>
              <a:buChar char="o"/>
              <a:defRPr sz="1800" kern="1200">
                <a:solidFill>
                  <a:schemeClr val="tx1"/>
                </a:solidFill>
                <a:latin typeface="Arial" pitchFamily="34" charset="0"/>
                <a:ea typeface="+mn-ea"/>
                <a:cs typeface="Arial" pitchFamily="34"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285750" indent="-285750" eaLnBrk="1" hangingPunct="1">
              <a:buFont typeface="Arial" panose="020B0604020202020204" pitchFamily="34" charset="0"/>
              <a:buChar char="•"/>
            </a:pPr>
            <a:r>
              <a:rPr lang="en-US">
                <a:solidFill>
                  <a:schemeClr val="bg1">
                    <a:lumMod val="85000"/>
                  </a:schemeClr>
                </a:solidFill>
              </a:rPr>
              <a:t>Create a database </a:t>
            </a:r>
            <a:r>
              <a:rPr lang="en-US" b="1" i="1">
                <a:solidFill>
                  <a:schemeClr val="bg1">
                    <a:lumMod val="85000"/>
                  </a:schemeClr>
                </a:solidFill>
              </a:rPr>
              <a:t>test</a:t>
            </a:r>
          </a:p>
          <a:p>
            <a:pPr marL="742950" lvl="1" indent="-285750" eaLnBrk="1" hangingPunct="1">
              <a:buFont typeface="Arial" panose="020B0604020202020204" pitchFamily="34" charset="0"/>
              <a:buChar char="•"/>
            </a:pPr>
            <a:r>
              <a:rPr lang="en-US">
                <a:solidFill>
                  <a:schemeClr val="bg1">
                    <a:lumMod val="85000"/>
                  </a:schemeClr>
                </a:solidFill>
              </a:rPr>
              <a:t>Customer </a:t>
            </a:r>
          </a:p>
          <a:p>
            <a:pPr marL="742950" lvl="1" indent="-285750" eaLnBrk="1" hangingPunct="1">
              <a:buFont typeface="Arial" panose="020B0604020202020204" pitchFamily="34" charset="0"/>
              <a:buChar char="•"/>
            </a:pPr>
            <a:r>
              <a:rPr lang="en-US">
                <a:solidFill>
                  <a:schemeClr val="bg1">
                    <a:lumMod val="85000"/>
                  </a:schemeClr>
                </a:solidFill>
              </a:rPr>
              <a:t>Product </a:t>
            </a:r>
          </a:p>
          <a:p>
            <a:pPr marL="742950" lvl="1" indent="-285750" eaLnBrk="1" hangingPunct="1">
              <a:buFont typeface="Arial" panose="020B0604020202020204" pitchFamily="34" charset="0"/>
              <a:buChar char="•"/>
            </a:pPr>
            <a:r>
              <a:rPr lang="en-US">
                <a:solidFill>
                  <a:schemeClr val="bg1">
                    <a:lumMod val="85000"/>
                  </a:schemeClr>
                </a:solidFill>
              </a:rPr>
              <a:t>Order</a:t>
            </a:r>
          </a:p>
          <a:p>
            <a:pPr marL="285750" indent="-285750" eaLnBrk="1" hangingPunct="1">
              <a:buFont typeface="Arial" panose="020B0604020202020204" pitchFamily="34" charset="0"/>
              <a:buChar char="•"/>
            </a:pPr>
            <a:r>
              <a:rPr lang="en-US"/>
              <a:t>Create two Group Roles</a:t>
            </a:r>
            <a:endParaRPr lang="en-US">
              <a:solidFill>
                <a:srgbClr val="FF0000"/>
              </a:solidFill>
            </a:endParaRPr>
          </a:p>
          <a:p>
            <a:pPr marL="742950" lvl="1" indent="-285750" eaLnBrk="1" hangingPunct="1">
              <a:buFont typeface="Arial" panose="020B0604020202020204" pitchFamily="34" charset="0"/>
              <a:buChar char="•"/>
            </a:pPr>
            <a:r>
              <a:rPr lang="en-US" i="1"/>
              <a:t>Salesman </a:t>
            </a:r>
            <a:r>
              <a:rPr lang="en-US"/>
              <a:t>Group Role: write permission on the Customer and Order, only read permission on the Product</a:t>
            </a:r>
          </a:p>
          <a:p>
            <a:pPr marL="742950" lvl="1" indent="-285750" eaLnBrk="1" hangingPunct="1">
              <a:buFont typeface="Arial" panose="020B0604020202020204" pitchFamily="34" charset="0"/>
              <a:buChar char="•"/>
            </a:pPr>
            <a:r>
              <a:rPr lang="en-US" i="1"/>
              <a:t>Accountant </a:t>
            </a:r>
            <a:r>
              <a:rPr lang="en-US"/>
              <a:t>Group Role: write permission on the Product and Order, read permission on the Customer</a:t>
            </a:r>
          </a:p>
          <a:p>
            <a:pPr marL="285750" indent="-285750" eaLnBrk="1" hangingPunct="1">
              <a:buFont typeface="Arial" panose="020B0604020202020204" pitchFamily="34" charset="0"/>
              <a:buChar char="•"/>
            </a:pPr>
            <a:r>
              <a:rPr lang="en-US"/>
              <a:t>Create two Login Roles </a:t>
            </a:r>
            <a:endParaRPr lang="en-US">
              <a:solidFill>
                <a:srgbClr val="FF0000"/>
              </a:solidFill>
            </a:endParaRPr>
          </a:p>
          <a:p>
            <a:pPr marL="742950" lvl="1" indent="-285750" eaLnBrk="1" hangingPunct="1">
              <a:buFont typeface="Arial" panose="020B0604020202020204" pitchFamily="34" charset="0"/>
              <a:buChar char="•"/>
            </a:pPr>
            <a:r>
              <a:rPr lang="en-US"/>
              <a:t>salesman -  Barney</a:t>
            </a:r>
          </a:p>
          <a:p>
            <a:pPr marL="742950" lvl="1" indent="-285750" eaLnBrk="1" hangingPunct="1">
              <a:buFont typeface="Arial" panose="020B0604020202020204" pitchFamily="34" charset="0"/>
              <a:buChar char="•"/>
            </a:pPr>
            <a:r>
              <a:rPr lang="en-US"/>
              <a:t>accountant - Fred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4820A4D4-3527-4DE9-9492-86CC62C722A2}" type="slidenum">
              <a:rPr lang="en-US"/>
              <a:pPr>
                <a:defRPr/>
              </a:pPr>
              <a:t>46</a:t>
            </a:fld>
            <a:endParaRPr lang="en-US"/>
          </a:p>
        </p:txBody>
      </p:sp>
      <p:sp>
        <p:nvSpPr>
          <p:cNvPr id="47107" name="Rectangle 2"/>
          <p:cNvSpPr>
            <a:spLocks noGrp="1"/>
          </p:cNvSpPr>
          <p:nvPr>
            <p:ph type="title"/>
          </p:nvPr>
        </p:nvSpPr>
        <p:spPr>
          <a:xfrm>
            <a:off x="304800" y="0"/>
            <a:ext cx="8382000" cy="808038"/>
          </a:xfrm>
        </p:spPr>
        <p:txBody>
          <a:bodyPr/>
          <a:lstStyle/>
          <a:p>
            <a:pPr eaLnBrk="1" hangingPunct="1"/>
            <a:r>
              <a:rPr lang="en-US" sz="3600" b="1"/>
              <a:t>WORKING WITH USER ACCOUNTS</a:t>
            </a:r>
          </a:p>
        </p:txBody>
      </p:sp>
      <p:pic>
        <p:nvPicPr>
          <p:cNvPr id="47108" name="Picture 4"/>
          <p:cNvPicPr>
            <a:picLocks noChangeAspect="1" noChangeArrowheads="1"/>
          </p:cNvPicPr>
          <p:nvPr/>
        </p:nvPicPr>
        <p:blipFill>
          <a:blip r:embed="rId3" cstate="print"/>
          <a:srcRect/>
          <a:stretch>
            <a:fillRect/>
          </a:stretch>
        </p:blipFill>
        <p:spPr bwMode="auto">
          <a:xfrm>
            <a:off x="990600" y="762000"/>
            <a:ext cx="7577138" cy="5730875"/>
          </a:xfrm>
          <a:prstGeom prst="rect">
            <a:avLst/>
          </a:prstGeom>
          <a:noFill/>
          <a:ln w="9525">
            <a:noFill/>
            <a:miter lim="800000"/>
            <a:headEnd/>
            <a:tailEnd/>
          </a:ln>
        </p:spPr>
      </p:pic>
    </p:spTree>
    <p:extLst>
      <p:ext uri="{BB962C8B-B14F-4D97-AF65-F5344CB8AC3E}">
        <p14:creationId xmlns:p14="http://schemas.microsoft.com/office/powerpoint/2010/main" val="5051217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2"/>
          <p:cNvSpPr>
            <a:spLocks noGrp="1"/>
          </p:cNvSpPr>
          <p:nvPr>
            <p:ph type="sldNum" sz="quarter" idx="12"/>
          </p:nvPr>
        </p:nvSpPr>
        <p:spPr/>
        <p:txBody>
          <a:bodyPr/>
          <a:lstStyle/>
          <a:p>
            <a:pPr>
              <a:defRPr/>
            </a:pPr>
            <a:fld id="{3CDCB638-55A9-4EC5-B647-2EC9EDF2DA6B}" type="slidenum">
              <a:rPr lang="en-US"/>
              <a:pPr>
                <a:defRPr/>
              </a:pPr>
              <a:t>47</a:t>
            </a:fld>
            <a:endParaRPr lang="en-US"/>
          </a:p>
        </p:txBody>
      </p:sp>
      <p:sp>
        <p:nvSpPr>
          <p:cNvPr id="48131" name="Rectangle 2"/>
          <p:cNvSpPr>
            <a:spLocks noGrp="1"/>
          </p:cNvSpPr>
          <p:nvPr>
            <p:ph type="title"/>
          </p:nvPr>
        </p:nvSpPr>
        <p:spPr/>
        <p:txBody>
          <a:bodyPr/>
          <a:lstStyle/>
          <a:p>
            <a:pPr eaLnBrk="1" hangingPunct="1"/>
            <a:endParaRPr lang="vi-VN">
              <a:latin typeface="Franklin Gothic Book" pitchFamily="34" charset="0"/>
            </a:endParaRPr>
          </a:p>
        </p:txBody>
      </p:sp>
      <p:sp>
        <p:nvSpPr>
          <p:cNvPr id="48132" name="Rectangle 3"/>
          <p:cNvSpPr>
            <a:spLocks noGrp="1"/>
          </p:cNvSpPr>
          <p:nvPr>
            <p:ph type="body" idx="1"/>
          </p:nvPr>
        </p:nvSpPr>
        <p:spPr>
          <a:xfrm>
            <a:off x="304800" y="1447800"/>
            <a:ext cx="8382000" cy="4572000"/>
          </a:xfrm>
        </p:spPr>
        <p:txBody>
          <a:bodyPr/>
          <a:lstStyle/>
          <a:p>
            <a:pPr eaLnBrk="1" hangingPunct="1"/>
            <a:endParaRPr lang="vi-VN">
              <a:latin typeface="Perpetua" pitchFamily="18" charset="0"/>
            </a:endParaRPr>
          </a:p>
        </p:txBody>
      </p:sp>
      <p:pic>
        <p:nvPicPr>
          <p:cNvPr id="48133" name="Picture 4"/>
          <p:cNvPicPr>
            <a:picLocks noChangeAspect="1" noChangeArrowheads="1"/>
          </p:cNvPicPr>
          <p:nvPr/>
        </p:nvPicPr>
        <p:blipFill>
          <a:blip r:embed="rId3" cstate="print"/>
          <a:srcRect/>
          <a:stretch>
            <a:fillRect/>
          </a:stretch>
        </p:blipFill>
        <p:spPr bwMode="auto">
          <a:xfrm>
            <a:off x="347663" y="233363"/>
            <a:ext cx="8448675" cy="6389687"/>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2"/>
          <p:cNvSpPr>
            <a:spLocks noGrp="1"/>
          </p:cNvSpPr>
          <p:nvPr>
            <p:ph type="sldNum" sz="quarter" idx="12"/>
          </p:nvPr>
        </p:nvSpPr>
        <p:spPr/>
        <p:txBody>
          <a:bodyPr/>
          <a:lstStyle/>
          <a:p>
            <a:pPr>
              <a:defRPr/>
            </a:pPr>
            <a:fld id="{0D1D8EE2-7CA0-4171-BB4B-E3483EA8B0B9}" type="slidenum">
              <a:rPr lang="en-US"/>
              <a:pPr>
                <a:defRPr/>
              </a:pPr>
              <a:t>48</a:t>
            </a:fld>
            <a:endParaRPr lang="en-US"/>
          </a:p>
        </p:txBody>
      </p:sp>
      <p:sp>
        <p:nvSpPr>
          <p:cNvPr id="49155" name="Rectangle 2"/>
          <p:cNvSpPr>
            <a:spLocks noGrp="1"/>
          </p:cNvSpPr>
          <p:nvPr>
            <p:ph type="title"/>
          </p:nvPr>
        </p:nvSpPr>
        <p:spPr/>
        <p:txBody>
          <a:bodyPr/>
          <a:lstStyle/>
          <a:p>
            <a:pPr eaLnBrk="1" hangingPunct="1"/>
            <a:r>
              <a:rPr lang="en-US"/>
              <a:t>pgAdmin Object Privilege Codes</a:t>
            </a:r>
          </a:p>
        </p:txBody>
      </p:sp>
      <p:sp>
        <p:nvSpPr>
          <p:cNvPr id="49156" name="Rectangle 3"/>
          <p:cNvSpPr>
            <a:spLocks noGrp="1"/>
          </p:cNvSpPr>
          <p:nvPr>
            <p:ph type="body" idx="1"/>
          </p:nvPr>
        </p:nvSpPr>
        <p:spPr>
          <a:xfrm>
            <a:off x="304800" y="1447800"/>
            <a:ext cx="8382000" cy="4572000"/>
          </a:xfrm>
        </p:spPr>
        <p:txBody>
          <a:bodyPr/>
          <a:lstStyle/>
          <a:p>
            <a:pPr eaLnBrk="1" hangingPunct="1"/>
            <a:endParaRPr lang="vi-VN">
              <a:latin typeface="Perpetua" pitchFamily="18" charset="0"/>
            </a:endParaRPr>
          </a:p>
        </p:txBody>
      </p:sp>
      <p:pic>
        <p:nvPicPr>
          <p:cNvPr id="49157" name="Picture 4"/>
          <p:cNvPicPr>
            <a:picLocks noChangeAspect="1" noChangeArrowheads="1"/>
          </p:cNvPicPr>
          <p:nvPr/>
        </p:nvPicPr>
        <p:blipFill>
          <a:blip r:embed="rId3" cstate="print"/>
          <a:srcRect/>
          <a:stretch>
            <a:fillRect/>
          </a:stretch>
        </p:blipFill>
        <p:spPr bwMode="auto">
          <a:xfrm>
            <a:off x="2438400" y="1600200"/>
            <a:ext cx="3706813" cy="3919538"/>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2"/>
          <p:cNvSpPr>
            <a:spLocks noGrp="1"/>
          </p:cNvSpPr>
          <p:nvPr>
            <p:ph type="sldNum" sz="quarter" idx="12"/>
          </p:nvPr>
        </p:nvSpPr>
        <p:spPr/>
        <p:txBody>
          <a:bodyPr/>
          <a:lstStyle/>
          <a:p>
            <a:pPr>
              <a:defRPr/>
            </a:pPr>
            <a:fld id="{5D18989C-B761-4A6C-9762-BD0E4F36B8BA}" type="slidenum">
              <a:rPr lang="en-US"/>
              <a:pPr>
                <a:defRPr/>
              </a:pPr>
              <a:t>49</a:t>
            </a:fld>
            <a:endParaRPr lang="en-US"/>
          </a:p>
        </p:txBody>
      </p:sp>
      <p:sp>
        <p:nvSpPr>
          <p:cNvPr id="50179" name="Rectangle 2"/>
          <p:cNvSpPr>
            <a:spLocks noGrp="1"/>
          </p:cNvSpPr>
          <p:nvPr>
            <p:ph type="title"/>
          </p:nvPr>
        </p:nvSpPr>
        <p:spPr>
          <a:xfrm>
            <a:off x="381000" y="0"/>
            <a:ext cx="8382000" cy="731838"/>
          </a:xfrm>
        </p:spPr>
        <p:txBody>
          <a:bodyPr/>
          <a:lstStyle/>
          <a:p>
            <a:pPr eaLnBrk="1" hangingPunct="1"/>
            <a:r>
              <a:rPr lang="en-US" sz="3600" b="1"/>
              <a:t>Creating Login Roles</a:t>
            </a:r>
          </a:p>
        </p:txBody>
      </p:sp>
      <p:sp>
        <p:nvSpPr>
          <p:cNvPr id="50180" name="Rectangle 3"/>
          <p:cNvSpPr>
            <a:spLocks noGrp="1"/>
          </p:cNvSpPr>
          <p:nvPr>
            <p:ph type="body" idx="1"/>
          </p:nvPr>
        </p:nvSpPr>
        <p:spPr>
          <a:xfrm>
            <a:off x="304800" y="1447800"/>
            <a:ext cx="8382000" cy="4572000"/>
          </a:xfrm>
        </p:spPr>
        <p:txBody>
          <a:bodyPr/>
          <a:lstStyle/>
          <a:p>
            <a:pPr eaLnBrk="1" hangingPunct="1"/>
            <a:endParaRPr lang="vi-VN">
              <a:latin typeface="Perpetua" pitchFamily="18" charset="0"/>
            </a:endParaRPr>
          </a:p>
        </p:txBody>
      </p:sp>
      <p:pic>
        <p:nvPicPr>
          <p:cNvPr id="50181" name="Picture 4"/>
          <p:cNvPicPr>
            <a:picLocks noChangeAspect="1" noChangeArrowheads="1"/>
          </p:cNvPicPr>
          <p:nvPr/>
        </p:nvPicPr>
        <p:blipFill>
          <a:blip r:embed="rId3" cstate="print"/>
          <a:srcRect/>
          <a:stretch>
            <a:fillRect/>
          </a:stretch>
        </p:blipFill>
        <p:spPr bwMode="auto">
          <a:xfrm>
            <a:off x="576263" y="839787"/>
            <a:ext cx="7653337" cy="5789613"/>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7165CC9A-54B7-43E0-8586-B382885ED921}" type="slidenum">
              <a:rPr lang="en-US"/>
              <a:pPr>
                <a:defRPr/>
              </a:pPr>
              <a:t>5</a:t>
            </a:fld>
            <a:endParaRPr lang="en-US"/>
          </a:p>
        </p:txBody>
      </p:sp>
      <p:sp>
        <p:nvSpPr>
          <p:cNvPr id="10243" name="Rectangle 2"/>
          <p:cNvSpPr>
            <a:spLocks noGrp="1"/>
          </p:cNvSpPr>
          <p:nvPr>
            <p:ph type="title"/>
          </p:nvPr>
        </p:nvSpPr>
        <p:spPr/>
        <p:txBody>
          <a:bodyPr/>
          <a:lstStyle/>
          <a:p>
            <a:pPr eaLnBrk="1" hangingPunct="1"/>
            <a:r>
              <a:rPr lang="en-US"/>
              <a:t>The pgAmin</a:t>
            </a:r>
          </a:p>
        </p:txBody>
      </p:sp>
      <p:sp>
        <p:nvSpPr>
          <p:cNvPr id="10244" name="Rectangle 3"/>
          <p:cNvSpPr>
            <a:spLocks noGrp="1"/>
          </p:cNvSpPr>
          <p:nvPr>
            <p:ph type="body" idx="1"/>
          </p:nvPr>
        </p:nvSpPr>
        <p:spPr>
          <a:xfrm>
            <a:off x="304800" y="1447800"/>
            <a:ext cx="8382000" cy="4648200"/>
          </a:xfrm>
        </p:spPr>
        <p:txBody>
          <a:bodyPr/>
          <a:lstStyle/>
          <a:p>
            <a:pPr eaLnBrk="1" hangingPunct="1"/>
            <a:r>
              <a:rPr lang="en-US" dirty="0"/>
              <a:t>Any function you need to perform on your </a:t>
            </a:r>
            <a:r>
              <a:rPr lang="en-US" dirty="0" err="1"/>
              <a:t>PostgreSQL</a:t>
            </a:r>
            <a:r>
              <a:rPr lang="en-US" dirty="0"/>
              <a:t> system you can do from within the </a:t>
            </a:r>
            <a:r>
              <a:rPr lang="en-US" err="1"/>
              <a:t>pgAdmin</a:t>
            </a:r>
            <a:r>
              <a:rPr lang="en-US"/>
              <a:t> III/ pgAdmin IV </a:t>
            </a:r>
            <a:r>
              <a:rPr lang="en-US" dirty="0"/>
              <a:t>graphical interface</a:t>
            </a:r>
          </a:p>
          <a:p>
            <a:pPr eaLnBrk="1" hangingPunct="1"/>
            <a:r>
              <a:rPr lang="en-US" dirty="0"/>
              <a:t>Location: </a:t>
            </a:r>
            <a:r>
              <a:rPr lang="en-US" dirty="0">
                <a:solidFill>
                  <a:srgbClr val="0000CC"/>
                </a:solidFill>
              </a:rPr>
              <a:t>~bin\pgadmin3.exe</a:t>
            </a:r>
          </a:p>
          <a:p>
            <a:pPr eaLnBrk="1" hangingPunct="1"/>
            <a:r>
              <a:rPr lang="en-US" dirty="0"/>
              <a:t>Default: </a:t>
            </a:r>
          </a:p>
          <a:p>
            <a:pPr lvl="1" eaLnBrk="1" hangingPunct="1"/>
            <a:r>
              <a:rPr lang="en-US" dirty="0" err="1"/>
              <a:t>localhost</a:t>
            </a:r>
            <a:endParaRPr lang="en-US" dirty="0"/>
          </a:p>
          <a:p>
            <a:pPr lvl="1" eaLnBrk="1" hangingPunct="1"/>
            <a:r>
              <a:rPr lang="en-US" dirty="0"/>
              <a:t>port: 5432</a:t>
            </a:r>
          </a:p>
          <a:p>
            <a:pPr eaLnBrk="1" hangingPunct="1"/>
            <a:r>
              <a:rPr lang="en-US" dirty="0"/>
              <a:t>Add new connect: </a:t>
            </a:r>
            <a:r>
              <a:rPr lang="en-US" dirty="0" err="1"/>
              <a:t>File</a:t>
            </a:r>
            <a:r>
              <a:rPr lang="en-US" dirty="0" err="1">
                <a:sym typeface="Wingdings" pitchFamily="2" charset="2"/>
              </a:rPr>
              <a:t>Add</a:t>
            </a:r>
            <a:r>
              <a:rPr lang="en-US" dirty="0">
                <a:sym typeface="Wingdings" pitchFamily="2" charset="2"/>
              </a:rPr>
              <a:t> server</a:t>
            </a:r>
          </a:p>
          <a:p>
            <a:pPr eaLnBrk="1" hangingPunct="1"/>
            <a:r>
              <a:rPr lang="en-US" dirty="0">
                <a:sym typeface="Wingdings" pitchFamily="2" charset="2"/>
              </a:rPr>
              <a:t>Connect server: right click  Connect</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4B3ED352-80ED-449E-A30F-D31C4275938E}" type="slidenum">
              <a:rPr lang="en-US"/>
              <a:pPr>
                <a:defRPr/>
              </a:pPr>
              <a:t>50</a:t>
            </a:fld>
            <a:endParaRPr lang="en-US"/>
          </a:p>
        </p:txBody>
      </p:sp>
      <p:sp>
        <p:nvSpPr>
          <p:cNvPr id="51203" name="Rectangle 2"/>
          <p:cNvSpPr>
            <a:spLocks noGrp="1"/>
          </p:cNvSpPr>
          <p:nvPr>
            <p:ph type="title"/>
          </p:nvPr>
        </p:nvSpPr>
        <p:spPr/>
        <p:txBody>
          <a:bodyPr/>
          <a:lstStyle/>
          <a:p>
            <a:pPr eaLnBrk="1" hangingPunct="1"/>
            <a:r>
              <a:rPr lang="en-US" b="1"/>
              <a:t>Testing</a:t>
            </a:r>
          </a:p>
        </p:txBody>
      </p:sp>
      <p:sp>
        <p:nvSpPr>
          <p:cNvPr id="51204" name="Rectangle 3"/>
          <p:cNvSpPr>
            <a:spLocks noGrp="1"/>
          </p:cNvSpPr>
          <p:nvPr>
            <p:ph type="body" idx="1"/>
          </p:nvPr>
        </p:nvSpPr>
        <p:spPr>
          <a:xfrm>
            <a:off x="304800" y="1447800"/>
            <a:ext cx="8382000" cy="4572000"/>
          </a:xfrm>
        </p:spPr>
        <p:txBody>
          <a:bodyPr/>
          <a:lstStyle/>
          <a:p>
            <a:pPr eaLnBrk="1" hangingPunct="1"/>
            <a:r>
              <a:rPr lang="en-US"/>
              <a:t>log in using the test database and the fred Login Role</a:t>
            </a:r>
          </a:p>
          <a:p>
            <a:pPr lvl="1" eaLnBrk="1" hangingPunct="1"/>
            <a:r>
              <a:rPr lang="en-US"/>
              <a:t>psql test fred</a:t>
            </a:r>
          </a:p>
          <a:p>
            <a:pPr eaLnBrk="1" hangingPunct="1"/>
            <a:r>
              <a:rPr lang="en-US" sz="2800"/>
              <a:t>test=&gt;INSERT into store."Product" VALUES ('LAP001', 'Laptop', 'TakeAlong', 'Acme', '500.00', 100);</a:t>
            </a:r>
          </a:p>
          <a:p>
            <a:pPr eaLnBrk="1" hangingPunct="1"/>
            <a:r>
              <a:rPr lang="en-US" sz="2800"/>
              <a:t>test=&gt;</a:t>
            </a:r>
          </a:p>
          <a:p>
            <a:pPr eaLnBrk="1" hangingPunct="1"/>
            <a:r>
              <a:rPr lang="en-US" sz="2800"/>
              <a:t>test =&gt;INSERT into store. "Customer"("CustomerID", "LastName", "FirstName")VALUES ('Cus001', 'Thi Oanh', 'Nguyen');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2"/>
          <p:cNvSpPr>
            <a:spLocks noGrp="1"/>
          </p:cNvSpPr>
          <p:nvPr>
            <p:ph type="sldNum" sz="quarter" idx="12"/>
          </p:nvPr>
        </p:nvSpPr>
        <p:spPr/>
        <p:txBody>
          <a:bodyPr/>
          <a:lstStyle/>
          <a:p>
            <a:pPr>
              <a:defRPr/>
            </a:pPr>
            <a:fld id="{206AC613-5A62-4BC8-A1DD-6432C85FE7EA}" type="slidenum">
              <a:rPr lang="en-US"/>
              <a:pPr>
                <a:defRPr/>
              </a:pPr>
              <a:t>51</a:t>
            </a:fld>
            <a:endParaRPr lang="en-US"/>
          </a:p>
        </p:txBody>
      </p:sp>
      <p:sp>
        <p:nvSpPr>
          <p:cNvPr id="52227" name="Rectangle 2"/>
          <p:cNvSpPr>
            <a:spLocks noGrp="1"/>
          </p:cNvSpPr>
          <p:nvPr>
            <p:ph type="title"/>
          </p:nvPr>
        </p:nvSpPr>
        <p:spPr>
          <a:xfrm>
            <a:off x="304800" y="304800"/>
            <a:ext cx="8382000" cy="655638"/>
          </a:xfrm>
        </p:spPr>
        <p:txBody>
          <a:bodyPr/>
          <a:lstStyle/>
          <a:p>
            <a:pPr eaLnBrk="1" hangingPunct="1"/>
            <a:r>
              <a:rPr lang="en-US" sz="3600" b="1"/>
              <a:t>DATABASE MAINTENANCE</a:t>
            </a:r>
          </a:p>
        </p:txBody>
      </p:sp>
      <p:sp>
        <p:nvSpPr>
          <p:cNvPr id="52228" name="Rectangle 3"/>
          <p:cNvSpPr>
            <a:spLocks noGrp="1"/>
          </p:cNvSpPr>
          <p:nvPr>
            <p:ph type="body" idx="1"/>
          </p:nvPr>
        </p:nvSpPr>
        <p:spPr>
          <a:xfrm>
            <a:off x="304800" y="1447800"/>
            <a:ext cx="8382000" cy="4572000"/>
          </a:xfrm>
        </p:spPr>
        <p:txBody>
          <a:bodyPr/>
          <a:lstStyle/>
          <a:p>
            <a:pPr eaLnBrk="1" hangingPunct="1"/>
            <a:endParaRPr lang="vi-VN">
              <a:latin typeface="Perpetua" pitchFamily="18" charset="0"/>
            </a:endParaRPr>
          </a:p>
        </p:txBody>
      </p:sp>
      <p:pic>
        <p:nvPicPr>
          <p:cNvPr id="52229" name="Picture 4"/>
          <p:cNvPicPr>
            <a:picLocks noChangeAspect="1" noChangeArrowheads="1"/>
          </p:cNvPicPr>
          <p:nvPr/>
        </p:nvPicPr>
        <p:blipFill>
          <a:blip r:embed="rId3" cstate="print"/>
          <a:srcRect/>
          <a:stretch>
            <a:fillRect/>
          </a:stretch>
        </p:blipFill>
        <p:spPr bwMode="auto">
          <a:xfrm>
            <a:off x="728663" y="896938"/>
            <a:ext cx="7881937" cy="5961062"/>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2"/>
          <p:cNvSpPr>
            <a:spLocks noGrp="1"/>
          </p:cNvSpPr>
          <p:nvPr>
            <p:ph type="sldNum" sz="quarter" idx="12"/>
          </p:nvPr>
        </p:nvSpPr>
        <p:spPr/>
        <p:txBody>
          <a:bodyPr/>
          <a:lstStyle/>
          <a:p>
            <a:pPr>
              <a:defRPr/>
            </a:pPr>
            <a:fld id="{2F0DEC57-D3CF-4731-BA3C-FE9B4D1C75C4}" type="slidenum">
              <a:rPr lang="en-US"/>
              <a:pPr>
                <a:defRPr/>
              </a:pPr>
              <a:t>52</a:t>
            </a:fld>
            <a:endParaRPr lang="en-US"/>
          </a:p>
        </p:txBody>
      </p:sp>
      <p:sp>
        <p:nvSpPr>
          <p:cNvPr id="53251" name="Rectangle 2"/>
          <p:cNvSpPr>
            <a:spLocks noGrp="1"/>
          </p:cNvSpPr>
          <p:nvPr>
            <p:ph type="title"/>
          </p:nvPr>
        </p:nvSpPr>
        <p:spPr/>
        <p:txBody>
          <a:bodyPr/>
          <a:lstStyle/>
          <a:p>
            <a:pPr eaLnBrk="1" hangingPunct="1"/>
            <a:endParaRPr lang="vi-VN">
              <a:latin typeface="Franklin Gothic Book" pitchFamily="34" charset="0"/>
            </a:endParaRPr>
          </a:p>
        </p:txBody>
      </p:sp>
      <p:sp>
        <p:nvSpPr>
          <p:cNvPr id="53252" name="Rectangle 3"/>
          <p:cNvSpPr>
            <a:spLocks noGrp="1"/>
          </p:cNvSpPr>
          <p:nvPr>
            <p:ph type="body" idx="1"/>
          </p:nvPr>
        </p:nvSpPr>
        <p:spPr>
          <a:xfrm>
            <a:off x="304800" y="1447800"/>
            <a:ext cx="8382000" cy="4572000"/>
          </a:xfrm>
        </p:spPr>
        <p:txBody>
          <a:bodyPr/>
          <a:lstStyle/>
          <a:p>
            <a:pPr eaLnBrk="1" hangingPunct="1"/>
            <a:endParaRPr lang="vi-VN">
              <a:latin typeface="Perpetua" pitchFamily="18" charset="0"/>
            </a:endParaRPr>
          </a:p>
        </p:txBody>
      </p:sp>
      <p:pic>
        <p:nvPicPr>
          <p:cNvPr id="53253" name="Picture 4"/>
          <p:cNvPicPr>
            <a:picLocks noChangeAspect="1" noChangeArrowheads="1"/>
          </p:cNvPicPr>
          <p:nvPr/>
        </p:nvPicPr>
        <p:blipFill>
          <a:blip r:embed="rId3" cstate="print"/>
          <a:srcRect/>
          <a:stretch>
            <a:fillRect/>
          </a:stretch>
        </p:blipFill>
        <p:spPr bwMode="auto">
          <a:xfrm>
            <a:off x="347663" y="233363"/>
            <a:ext cx="8448675" cy="6389687"/>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2"/>
          <p:cNvSpPr>
            <a:spLocks noGrp="1"/>
          </p:cNvSpPr>
          <p:nvPr>
            <p:ph type="sldNum" sz="quarter" idx="12"/>
          </p:nvPr>
        </p:nvSpPr>
        <p:spPr/>
        <p:txBody>
          <a:bodyPr/>
          <a:lstStyle/>
          <a:p>
            <a:pPr>
              <a:defRPr/>
            </a:pPr>
            <a:fld id="{53A7B9DF-D52F-4F7B-88CF-CC862F9A14DC}" type="slidenum">
              <a:rPr lang="en-US"/>
              <a:pPr>
                <a:defRPr/>
              </a:pPr>
              <a:t>53</a:t>
            </a:fld>
            <a:endParaRPr lang="en-US"/>
          </a:p>
        </p:txBody>
      </p:sp>
      <p:sp>
        <p:nvSpPr>
          <p:cNvPr id="54275" name="Rectangle 2"/>
          <p:cNvSpPr>
            <a:spLocks noGrp="1"/>
          </p:cNvSpPr>
          <p:nvPr>
            <p:ph type="title"/>
          </p:nvPr>
        </p:nvSpPr>
        <p:spPr>
          <a:xfrm>
            <a:off x="304800" y="0"/>
            <a:ext cx="8382000" cy="884238"/>
          </a:xfrm>
        </p:spPr>
        <p:txBody>
          <a:bodyPr/>
          <a:lstStyle/>
          <a:p>
            <a:pPr eaLnBrk="1" hangingPunct="1"/>
            <a:r>
              <a:rPr lang="en-US" b="1"/>
              <a:t>BACKUPS AND RESTORES</a:t>
            </a:r>
          </a:p>
        </p:txBody>
      </p:sp>
      <p:sp>
        <p:nvSpPr>
          <p:cNvPr id="54276" name="Rectangle 3"/>
          <p:cNvSpPr>
            <a:spLocks noGrp="1"/>
          </p:cNvSpPr>
          <p:nvPr>
            <p:ph type="body" idx="1"/>
          </p:nvPr>
        </p:nvSpPr>
        <p:spPr>
          <a:xfrm>
            <a:off x="304800" y="1447800"/>
            <a:ext cx="8382000" cy="4572000"/>
          </a:xfrm>
        </p:spPr>
        <p:txBody>
          <a:bodyPr/>
          <a:lstStyle/>
          <a:p>
            <a:pPr eaLnBrk="1" hangingPunct="1"/>
            <a:endParaRPr lang="vi-VN">
              <a:latin typeface="Perpetua" pitchFamily="18" charset="0"/>
            </a:endParaRPr>
          </a:p>
        </p:txBody>
      </p:sp>
      <p:pic>
        <p:nvPicPr>
          <p:cNvPr id="54277" name="Picture 4"/>
          <p:cNvPicPr>
            <a:picLocks noChangeAspect="1" noChangeArrowheads="1"/>
          </p:cNvPicPr>
          <p:nvPr/>
        </p:nvPicPr>
        <p:blipFill>
          <a:blip r:embed="rId3" cstate="print"/>
          <a:srcRect/>
          <a:stretch>
            <a:fillRect/>
          </a:stretch>
        </p:blipFill>
        <p:spPr bwMode="auto">
          <a:xfrm>
            <a:off x="881063" y="914400"/>
            <a:ext cx="7500937" cy="5672138"/>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2"/>
          <p:cNvSpPr>
            <a:spLocks noGrp="1"/>
          </p:cNvSpPr>
          <p:nvPr>
            <p:ph type="sldNum" sz="quarter" idx="12"/>
          </p:nvPr>
        </p:nvSpPr>
        <p:spPr/>
        <p:txBody>
          <a:bodyPr/>
          <a:lstStyle/>
          <a:p>
            <a:pPr>
              <a:defRPr/>
            </a:pPr>
            <a:fld id="{FAE62194-AC5D-4A02-B5F4-FB8E9F682EC7}" type="slidenum">
              <a:rPr lang="en-US"/>
              <a:pPr>
                <a:defRPr/>
              </a:pPr>
              <a:t>54</a:t>
            </a:fld>
            <a:endParaRPr lang="en-US"/>
          </a:p>
        </p:txBody>
      </p:sp>
      <p:sp>
        <p:nvSpPr>
          <p:cNvPr id="55299" name="Rectangle 2"/>
          <p:cNvSpPr>
            <a:spLocks noGrp="1"/>
          </p:cNvSpPr>
          <p:nvPr>
            <p:ph type="title"/>
          </p:nvPr>
        </p:nvSpPr>
        <p:spPr/>
        <p:txBody>
          <a:bodyPr/>
          <a:lstStyle/>
          <a:p>
            <a:pPr eaLnBrk="1" hangingPunct="1"/>
            <a:endParaRPr lang="vi-VN">
              <a:latin typeface="Franklin Gothic Book" pitchFamily="34" charset="0"/>
            </a:endParaRPr>
          </a:p>
        </p:txBody>
      </p:sp>
      <p:sp>
        <p:nvSpPr>
          <p:cNvPr id="55300" name="Rectangle 3"/>
          <p:cNvSpPr>
            <a:spLocks noGrp="1"/>
          </p:cNvSpPr>
          <p:nvPr>
            <p:ph type="body" idx="1"/>
          </p:nvPr>
        </p:nvSpPr>
        <p:spPr>
          <a:xfrm>
            <a:off x="304800" y="1447800"/>
            <a:ext cx="8382000" cy="4572000"/>
          </a:xfrm>
        </p:spPr>
        <p:txBody>
          <a:bodyPr/>
          <a:lstStyle/>
          <a:p>
            <a:pPr eaLnBrk="1" hangingPunct="1"/>
            <a:endParaRPr lang="vi-VN">
              <a:latin typeface="Perpetua" pitchFamily="18" charset="0"/>
            </a:endParaRPr>
          </a:p>
        </p:txBody>
      </p:sp>
      <p:pic>
        <p:nvPicPr>
          <p:cNvPr id="55301" name="Picture 4"/>
          <p:cNvPicPr>
            <a:picLocks noChangeAspect="1" noChangeArrowheads="1"/>
          </p:cNvPicPr>
          <p:nvPr/>
        </p:nvPicPr>
        <p:blipFill>
          <a:blip r:embed="rId3" cstate="print"/>
          <a:srcRect/>
          <a:stretch>
            <a:fillRect/>
          </a:stretch>
        </p:blipFill>
        <p:spPr bwMode="auto">
          <a:xfrm>
            <a:off x="347663" y="233363"/>
            <a:ext cx="8448675" cy="6389687"/>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2"/>
          <p:cNvSpPr>
            <a:spLocks noGrp="1"/>
          </p:cNvSpPr>
          <p:nvPr>
            <p:ph type="sldNum" sz="quarter" idx="12"/>
          </p:nvPr>
        </p:nvSpPr>
        <p:spPr/>
        <p:txBody>
          <a:bodyPr/>
          <a:lstStyle/>
          <a:p>
            <a:pPr>
              <a:defRPr/>
            </a:pPr>
            <a:fld id="{226D583A-1ECB-4D84-9B1B-D87018D68848}" type="slidenum">
              <a:rPr lang="en-US"/>
              <a:pPr>
                <a:defRPr/>
              </a:pPr>
              <a:t>55</a:t>
            </a:fld>
            <a:endParaRPr lang="en-US"/>
          </a:p>
        </p:txBody>
      </p:sp>
      <p:grpSp>
        <p:nvGrpSpPr>
          <p:cNvPr id="2" name="Group 4"/>
          <p:cNvGrpSpPr>
            <a:grpSpLocks/>
          </p:cNvGrpSpPr>
          <p:nvPr/>
        </p:nvGrpSpPr>
        <p:grpSpPr bwMode="auto">
          <a:xfrm>
            <a:off x="2590800" y="1371600"/>
            <a:ext cx="3733800" cy="4267200"/>
            <a:chOff x="1776" y="624"/>
            <a:chExt cx="2352" cy="2688"/>
          </a:xfrm>
        </p:grpSpPr>
        <p:sp>
          <p:nvSpPr>
            <p:cNvPr id="56324" name="AutoShape 5"/>
            <p:cNvSpPr>
              <a:spLocks noChangeAspect="1" noChangeArrowheads="1" noTextEdit="1"/>
            </p:cNvSpPr>
            <p:nvPr/>
          </p:nvSpPr>
          <p:spPr bwMode="auto">
            <a:xfrm>
              <a:off x="1776" y="624"/>
              <a:ext cx="2352" cy="2688"/>
            </a:xfrm>
            <a:prstGeom prst="rect">
              <a:avLst/>
            </a:prstGeom>
            <a:noFill/>
            <a:ln w="9525">
              <a:noFill/>
              <a:miter lim="800000"/>
              <a:headEnd/>
              <a:tailEnd/>
            </a:ln>
          </p:spPr>
          <p:txBody>
            <a:bodyPr/>
            <a:lstStyle/>
            <a:p>
              <a:endParaRPr lang="vi-VN"/>
            </a:p>
          </p:txBody>
        </p:sp>
        <p:sp>
          <p:nvSpPr>
            <p:cNvPr id="56325" name="Freeform 6"/>
            <p:cNvSpPr>
              <a:spLocks/>
            </p:cNvSpPr>
            <p:nvPr/>
          </p:nvSpPr>
          <p:spPr bwMode="auto">
            <a:xfrm>
              <a:off x="1776" y="892"/>
              <a:ext cx="2352" cy="1883"/>
            </a:xfrm>
            <a:custGeom>
              <a:avLst/>
              <a:gdLst>
                <a:gd name="T0" fmla="*/ 0 w 2352"/>
                <a:gd name="T1" fmla="*/ 0 h 1883"/>
                <a:gd name="T2" fmla="*/ 420 w 2352"/>
                <a:gd name="T3" fmla="*/ 1883 h 1883"/>
                <a:gd name="T4" fmla="*/ 2076 w 2352"/>
                <a:gd name="T5" fmla="*/ 1566 h 1883"/>
                <a:gd name="T6" fmla="*/ 2352 w 2352"/>
                <a:gd name="T7" fmla="*/ 19 h 1883"/>
                <a:gd name="T8" fmla="*/ 0 w 2352"/>
                <a:gd name="T9" fmla="*/ 0 h 1883"/>
                <a:gd name="T10" fmla="*/ 0 60000 65536"/>
                <a:gd name="T11" fmla="*/ 0 60000 65536"/>
                <a:gd name="T12" fmla="*/ 0 60000 65536"/>
                <a:gd name="T13" fmla="*/ 0 60000 65536"/>
                <a:gd name="T14" fmla="*/ 0 60000 65536"/>
                <a:gd name="T15" fmla="*/ 0 w 2352"/>
                <a:gd name="T16" fmla="*/ 0 h 1883"/>
                <a:gd name="T17" fmla="*/ 2352 w 2352"/>
                <a:gd name="T18" fmla="*/ 1883 h 1883"/>
              </a:gdLst>
              <a:ahLst/>
              <a:cxnLst>
                <a:cxn ang="T10">
                  <a:pos x="T0" y="T1"/>
                </a:cxn>
                <a:cxn ang="T11">
                  <a:pos x="T2" y="T3"/>
                </a:cxn>
                <a:cxn ang="T12">
                  <a:pos x="T4" y="T5"/>
                </a:cxn>
                <a:cxn ang="T13">
                  <a:pos x="T6" y="T7"/>
                </a:cxn>
                <a:cxn ang="T14">
                  <a:pos x="T8" y="T9"/>
                </a:cxn>
              </a:cxnLst>
              <a:rect l="T15" t="T16" r="T17" b="T18"/>
              <a:pathLst>
                <a:path w="2352" h="1883">
                  <a:moveTo>
                    <a:pt x="0" y="0"/>
                  </a:moveTo>
                  <a:lnTo>
                    <a:pt x="420" y="1883"/>
                  </a:lnTo>
                  <a:lnTo>
                    <a:pt x="2076" y="1566"/>
                  </a:lnTo>
                  <a:lnTo>
                    <a:pt x="2352" y="19"/>
                  </a:lnTo>
                  <a:lnTo>
                    <a:pt x="0" y="0"/>
                  </a:lnTo>
                  <a:close/>
                </a:path>
              </a:pathLst>
            </a:custGeom>
            <a:solidFill>
              <a:schemeClr val="accent2"/>
            </a:solidFill>
            <a:ln w="9525">
              <a:noFill/>
              <a:round/>
              <a:headEnd/>
              <a:tailEnd/>
            </a:ln>
          </p:spPr>
          <p:txBody>
            <a:bodyPr/>
            <a:lstStyle/>
            <a:p>
              <a:endParaRPr lang="vi-VN"/>
            </a:p>
          </p:txBody>
        </p:sp>
        <p:sp>
          <p:nvSpPr>
            <p:cNvPr id="56326" name="Freeform 7"/>
            <p:cNvSpPr>
              <a:spLocks/>
            </p:cNvSpPr>
            <p:nvPr/>
          </p:nvSpPr>
          <p:spPr bwMode="auto">
            <a:xfrm>
              <a:off x="2055" y="624"/>
              <a:ext cx="1810" cy="2678"/>
            </a:xfrm>
            <a:custGeom>
              <a:avLst/>
              <a:gdLst>
                <a:gd name="T0" fmla="*/ 1169 w 1810"/>
                <a:gd name="T1" fmla="*/ 1321 h 2678"/>
                <a:gd name="T2" fmla="*/ 1274 w 1810"/>
                <a:gd name="T3" fmla="*/ 1258 h 2678"/>
                <a:gd name="T4" fmla="*/ 1416 w 1810"/>
                <a:gd name="T5" fmla="*/ 1183 h 2678"/>
                <a:gd name="T6" fmla="*/ 1561 w 1810"/>
                <a:gd name="T7" fmla="*/ 1081 h 2678"/>
                <a:gd name="T8" fmla="*/ 1681 w 1810"/>
                <a:gd name="T9" fmla="*/ 932 h 2678"/>
                <a:gd name="T10" fmla="*/ 1742 w 1810"/>
                <a:gd name="T11" fmla="*/ 721 h 2678"/>
                <a:gd name="T12" fmla="*/ 1731 w 1810"/>
                <a:gd name="T13" fmla="*/ 529 h 2678"/>
                <a:gd name="T14" fmla="*/ 1739 w 1810"/>
                <a:gd name="T15" fmla="*/ 474 h 2678"/>
                <a:gd name="T16" fmla="*/ 1805 w 1810"/>
                <a:gd name="T17" fmla="*/ 354 h 2678"/>
                <a:gd name="T18" fmla="*/ 1773 w 1810"/>
                <a:gd name="T19" fmla="*/ 188 h 2678"/>
                <a:gd name="T20" fmla="*/ 1689 w 1810"/>
                <a:gd name="T21" fmla="*/ 112 h 2678"/>
                <a:gd name="T22" fmla="*/ 1600 w 1810"/>
                <a:gd name="T23" fmla="*/ 86 h 2678"/>
                <a:gd name="T24" fmla="*/ 1516 w 1810"/>
                <a:gd name="T25" fmla="*/ 94 h 2678"/>
                <a:gd name="T26" fmla="*/ 1448 w 1810"/>
                <a:gd name="T27" fmla="*/ 125 h 2678"/>
                <a:gd name="T28" fmla="*/ 1342 w 1810"/>
                <a:gd name="T29" fmla="*/ 91 h 2678"/>
                <a:gd name="T30" fmla="*/ 1208 w 1810"/>
                <a:gd name="T31" fmla="*/ 44 h 2678"/>
                <a:gd name="T32" fmla="*/ 1059 w 1810"/>
                <a:gd name="T33" fmla="*/ 13 h 2678"/>
                <a:gd name="T34" fmla="*/ 898 w 1810"/>
                <a:gd name="T35" fmla="*/ 0 h 2678"/>
                <a:gd name="T36" fmla="*/ 570 w 1810"/>
                <a:gd name="T37" fmla="*/ 31 h 2678"/>
                <a:gd name="T38" fmla="*/ 275 w 1810"/>
                <a:gd name="T39" fmla="*/ 156 h 2678"/>
                <a:gd name="T40" fmla="*/ 86 w 1810"/>
                <a:gd name="T41" fmla="*/ 336 h 2678"/>
                <a:gd name="T42" fmla="*/ 2 w 1810"/>
                <a:gd name="T43" fmla="*/ 529 h 2678"/>
                <a:gd name="T44" fmla="*/ 13 w 1810"/>
                <a:gd name="T45" fmla="*/ 667 h 2678"/>
                <a:gd name="T46" fmla="*/ 65 w 1810"/>
                <a:gd name="T47" fmla="*/ 771 h 2678"/>
                <a:gd name="T48" fmla="*/ 165 w 1810"/>
                <a:gd name="T49" fmla="*/ 847 h 2678"/>
                <a:gd name="T50" fmla="*/ 304 w 1810"/>
                <a:gd name="T51" fmla="*/ 883 h 2678"/>
                <a:gd name="T52" fmla="*/ 480 w 1810"/>
                <a:gd name="T53" fmla="*/ 865 h 2678"/>
                <a:gd name="T54" fmla="*/ 622 w 1810"/>
                <a:gd name="T55" fmla="*/ 745 h 2678"/>
                <a:gd name="T56" fmla="*/ 720 w 1810"/>
                <a:gd name="T57" fmla="*/ 628 h 2678"/>
                <a:gd name="T58" fmla="*/ 825 w 1810"/>
                <a:gd name="T59" fmla="*/ 586 h 2678"/>
                <a:gd name="T60" fmla="*/ 904 w 1810"/>
                <a:gd name="T61" fmla="*/ 589 h 2678"/>
                <a:gd name="T62" fmla="*/ 951 w 1810"/>
                <a:gd name="T63" fmla="*/ 607 h 2678"/>
                <a:gd name="T64" fmla="*/ 972 w 1810"/>
                <a:gd name="T65" fmla="*/ 641 h 2678"/>
                <a:gd name="T66" fmla="*/ 964 w 1810"/>
                <a:gd name="T67" fmla="*/ 724 h 2678"/>
                <a:gd name="T68" fmla="*/ 851 w 1810"/>
                <a:gd name="T69" fmla="*/ 810 h 2678"/>
                <a:gd name="T70" fmla="*/ 636 w 1810"/>
                <a:gd name="T71" fmla="*/ 940 h 2678"/>
                <a:gd name="T72" fmla="*/ 488 w 1810"/>
                <a:gd name="T73" fmla="*/ 1172 h 2678"/>
                <a:gd name="T74" fmla="*/ 494 w 1810"/>
                <a:gd name="T75" fmla="*/ 1349 h 2678"/>
                <a:gd name="T76" fmla="*/ 544 w 1810"/>
                <a:gd name="T77" fmla="*/ 1456 h 2678"/>
                <a:gd name="T78" fmla="*/ 591 w 1810"/>
                <a:gd name="T79" fmla="*/ 1500 h 2678"/>
                <a:gd name="T80" fmla="*/ 636 w 1810"/>
                <a:gd name="T81" fmla="*/ 1526 h 2678"/>
                <a:gd name="T82" fmla="*/ 520 w 1810"/>
                <a:gd name="T83" fmla="*/ 1633 h 2678"/>
                <a:gd name="T84" fmla="*/ 431 w 1810"/>
                <a:gd name="T85" fmla="*/ 1831 h 2678"/>
                <a:gd name="T86" fmla="*/ 452 w 1810"/>
                <a:gd name="T87" fmla="*/ 2026 h 2678"/>
                <a:gd name="T88" fmla="*/ 620 w 1810"/>
                <a:gd name="T89" fmla="*/ 2678 h 2678"/>
                <a:gd name="T90" fmla="*/ 675 w 1810"/>
                <a:gd name="T91" fmla="*/ 2662 h 2678"/>
                <a:gd name="T92" fmla="*/ 704 w 1810"/>
                <a:gd name="T93" fmla="*/ 2594 h 2678"/>
                <a:gd name="T94" fmla="*/ 402 w 1810"/>
                <a:gd name="T95" fmla="*/ 2456 h 2678"/>
                <a:gd name="T96" fmla="*/ 659 w 1810"/>
                <a:gd name="T97" fmla="*/ 2250 h 2678"/>
                <a:gd name="T98" fmla="*/ 793 w 1810"/>
                <a:gd name="T99" fmla="*/ 2284 h 2678"/>
                <a:gd name="T100" fmla="*/ 925 w 1810"/>
                <a:gd name="T101" fmla="*/ 2274 h 2678"/>
                <a:gd name="T102" fmla="*/ 1045 w 1810"/>
                <a:gd name="T103" fmla="*/ 2222 h 2678"/>
                <a:gd name="T104" fmla="*/ 1639 w 1810"/>
                <a:gd name="T105" fmla="*/ 2469 h 2678"/>
                <a:gd name="T106" fmla="*/ 1674 w 1810"/>
                <a:gd name="T107" fmla="*/ 2368 h 2678"/>
                <a:gd name="T108" fmla="*/ 1626 w 1810"/>
                <a:gd name="T109" fmla="*/ 2329 h 2678"/>
                <a:gd name="T110" fmla="*/ 1568 w 1810"/>
                <a:gd name="T111" fmla="*/ 2334 h 2678"/>
                <a:gd name="T112" fmla="*/ 1219 w 1810"/>
                <a:gd name="T113" fmla="*/ 1980 h 2678"/>
                <a:gd name="T114" fmla="*/ 1222 w 1810"/>
                <a:gd name="T115" fmla="*/ 1810 h 2678"/>
                <a:gd name="T116" fmla="*/ 1161 w 1810"/>
                <a:gd name="T117" fmla="*/ 1667 h 2678"/>
                <a:gd name="T118" fmla="*/ 1082 w 1810"/>
                <a:gd name="T119" fmla="*/ 1581 h 2678"/>
                <a:gd name="T120" fmla="*/ 1019 w 1810"/>
                <a:gd name="T121" fmla="*/ 1539 h 2678"/>
                <a:gd name="T122" fmla="*/ 1027 w 1810"/>
                <a:gd name="T123" fmla="*/ 1498 h 2678"/>
                <a:gd name="T124" fmla="*/ 1095 w 1810"/>
                <a:gd name="T125" fmla="*/ 1422 h 267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10"/>
                <a:gd name="T190" fmla="*/ 0 h 2678"/>
                <a:gd name="T191" fmla="*/ 1810 w 1810"/>
                <a:gd name="T192" fmla="*/ 2678 h 267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10" h="2678">
                  <a:moveTo>
                    <a:pt x="1124" y="1370"/>
                  </a:moveTo>
                  <a:lnTo>
                    <a:pt x="1135" y="1354"/>
                  </a:lnTo>
                  <a:lnTo>
                    <a:pt x="1151" y="1336"/>
                  </a:lnTo>
                  <a:lnTo>
                    <a:pt x="1169" y="1321"/>
                  </a:lnTo>
                  <a:lnTo>
                    <a:pt x="1193" y="1305"/>
                  </a:lnTo>
                  <a:lnTo>
                    <a:pt x="1219" y="1289"/>
                  </a:lnTo>
                  <a:lnTo>
                    <a:pt x="1245" y="1274"/>
                  </a:lnTo>
                  <a:lnTo>
                    <a:pt x="1274" y="1258"/>
                  </a:lnTo>
                  <a:lnTo>
                    <a:pt x="1306" y="1242"/>
                  </a:lnTo>
                  <a:lnTo>
                    <a:pt x="1342" y="1224"/>
                  </a:lnTo>
                  <a:lnTo>
                    <a:pt x="1379" y="1203"/>
                  </a:lnTo>
                  <a:lnTo>
                    <a:pt x="1416" y="1183"/>
                  </a:lnTo>
                  <a:lnTo>
                    <a:pt x="1453" y="1162"/>
                  </a:lnTo>
                  <a:lnTo>
                    <a:pt x="1490" y="1136"/>
                  </a:lnTo>
                  <a:lnTo>
                    <a:pt x="1526" y="1110"/>
                  </a:lnTo>
                  <a:lnTo>
                    <a:pt x="1561" y="1081"/>
                  </a:lnTo>
                  <a:lnTo>
                    <a:pt x="1595" y="1047"/>
                  </a:lnTo>
                  <a:lnTo>
                    <a:pt x="1626" y="1013"/>
                  </a:lnTo>
                  <a:lnTo>
                    <a:pt x="1655" y="974"/>
                  </a:lnTo>
                  <a:lnTo>
                    <a:pt x="1681" y="932"/>
                  </a:lnTo>
                  <a:lnTo>
                    <a:pt x="1702" y="886"/>
                  </a:lnTo>
                  <a:lnTo>
                    <a:pt x="1721" y="836"/>
                  </a:lnTo>
                  <a:lnTo>
                    <a:pt x="1734" y="781"/>
                  </a:lnTo>
                  <a:lnTo>
                    <a:pt x="1742" y="721"/>
                  </a:lnTo>
                  <a:lnTo>
                    <a:pt x="1745" y="656"/>
                  </a:lnTo>
                  <a:lnTo>
                    <a:pt x="1742" y="615"/>
                  </a:lnTo>
                  <a:lnTo>
                    <a:pt x="1739" y="570"/>
                  </a:lnTo>
                  <a:lnTo>
                    <a:pt x="1731" y="529"/>
                  </a:lnTo>
                  <a:lnTo>
                    <a:pt x="1721" y="490"/>
                  </a:lnTo>
                  <a:lnTo>
                    <a:pt x="1726" y="484"/>
                  </a:lnTo>
                  <a:lnTo>
                    <a:pt x="1734" y="479"/>
                  </a:lnTo>
                  <a:lnTo>
                    <a:pt x="1739" y="474"/>
                  </a:lnTo>
                  <a:lnTo>
                    <a:pt x="1745" y="469"/>
                  </a:lnTo>
                  <a:lnTo>
                    <a:pt x="1773" y="435"/>
                  </a:lnTo>
                  <a:lnTo>
                    <a:pt x="1794" y="396"/>
                  </a:lnTo>
                  <a:lnTo>
                    <a:pt x="1805" y="354"/>
                  </a:lnTo>
                  <a:lnTo>
                    <a:pt x="1810" y="310"/>
                  </a:lnTo>
                  <a:lnTo>
                    <a:pt x="1805" y="268"/>
                  </a:lnTo>
                  <a:lnTo>
                    <a:pt x="1794" y="227"/>
                  </a:lnTo>
                  <a:lnTo>
                    <a:pt x="1773" y="188"/>
                  </a:lnTo>
                  <a:lnTo>
                    <a:pt x="1745" y="154"/>
                  </a:lnTo>
                  <a:lnTo>
                    <a:pt x="1726" y="138"/>
                  </a:lnTo>
                  <a:lnTo>
                    <a:pt x="1708" y="125"/>
                  </a:lnTo>
                  <a:lnTo>
                    <a:pt x="1689" y="112"/>
                  </a:lnTo>
                  <a:lnTo>
                    <a:pt x="1668" y="104"/>
                  </a:lnTo>
                  <a:lnTo>
                    <a:pt x="1647" y="96"/>
                  </a:lnTo>
                  <a:lnTo>
                    <a:pt x="1624" y="91"/>
                  </a:lnTo>
                  <a:lnTo>
                    <a:pt x="1600" y="86"/>
                  </a:lnTo>
                  <a:lnTo>
                    <a:pt x="1576" y="86"/>
                  </a:lnTo>
                  <a:lnTo>
                    <a:pt x="1555" y="86"/>
                  </a:lnTo>
                  <a:lnTo>
                    <a:pt x="1537" y="89"/>
                  </a:lnTo>
                  <a:lnTo>
                    <a:pt x="1516" y="94"/>
                  </a:lnTo>
                  <a:lnTo>
                    <a:pt x="1497" y="99"/>
                  </a:lnTo>
                  <a:lnTo>
                    <a:pt x="1479" y="107"/>
                  </a:lnTo>
                  <a:lnTo>
                    <a:pt x="1463" y="115"/>
                  </a:lnTo>
                  <a:lnTo>
                    <a:pt x="1448" y="125"/>
                  </a:lnTo>
                  <a:lnTo>
                    <a:pt x="1432" y="135"/>
                  </a:lnTo>
                  <a:lnTo>
                    <a:pt x="1403" y="120"/>
                  </a:lnTo>
                  <a:lnTo>
                    <a:pt x="1371" y="104"/>
                  </a:lnTo>
                  <a:lnTo>
                    <a:pt x="1342" y="91"/>
                  </a:lnTo>
                  <a:lnTo>
                    <a:pt x="1308" y="78"/>
                  </a:lnTo>
                  <a:lnTo>
                    <a:pt x="1277" y="65"/>
                  </a:lnTo>
                  <a:lnTo>
                    <a:pt x="1243" y="55"/>
                  </a:lnTo>
                  <a:lnTo>
                    <a:pt x="1208" y="44"/>
                  </a:lnTo>
                  <a:lnTo>
                    <a:pt x="1172" y="34"/>
                  </a:lnTo>
                  <a:lnTo>
                    <a:pt x="1135" y="26"/>
                  </a:lnTo>
                  <a:lnTo>
                    <a:pt x="1098" y="18"/>
                  </a:lnTo>
                  <a:lnTo>
                    <a:pt x="1059" y="13"/>
                  </a:lnTo>
                  <a:lnTo>
                    <a:pt x="1019" y="8"/>
                  </a:lnTo>
                  <a:lnTo>
                    <a:pt x="980" y="5"/>
                  </a:lnTo>
                  <a:lnTo>
                    <a:pt x="940" y="3"/>
                  </a:lnTo>
                  <a:lnTo>
                    <a:pt x="898" y="0"/>
                  </a:lnTo>
                  <a:lnTo>
                    <a:pt x="856" y="0"/>
                  </a:lnTo>
                  <a:lnTo>
                    <a:pt x="754" y="3"/>
                  </a:lnTo>
                  <a:lnTo>
                    <a:pt x="659" y="16"/>
                  </a:lnTo>
                  <a:lnTo>
                    <a:pt x="570" y="31"/>
                  </a:lnTo>
                  <a:lnTo>
                    <a:pt x="486" y="55"/>
                  </a:lnTo>
                  <a:lnTo>
                    <a:pt x="410" y="86"/>
                  </a:lnTo>
                  <a:lnTo>
                    <a:pt x="339" y="117"/>
                  </a:lnTo>
                  <a:lnTo>
                    <a:pt x="275" y="156"/>
                  </a:lnTo>
                  <a:lnTo>
                    <a:pt x="218" y="198"/>
                  </a:lnTo>
                  <a:lnTo>
                    <a:pt x="168" y="240"/>
                  </a:lnTo>
                  <a:lnTo>
                    <a:pt x="123" y="287"/>
                  </a:lnTo>
                  <a:lnTo>
                    <a:pt x="86" y="336"/>
                  </a:lnTo>
                  <a:lnTo>
                    <a:pt x="55" y="383"/>
                  </a:lnTo>
                  <a:lnTo>
                    <a:pt x="31" y="432"/>
                  </a:lnTo>
                  <a:lnTo>
                    <a:pt x="13" y="482"/>
                  </a:lnTo>
                  <a:lnTo>
                    <a:pt x="2" y="529"/>
                  </a:lnTo>
                  <a:lnTo>
                    <a:pt x="0" y="576"/>
                  </a:lnTo>
                  <a:lnTo>
                    <a:pt x="2" y="607"/>
                  </a:lnTo>
                  <a:lnTo>
                    <a:pt x="5" y="638"/>
                  </a:lnTo>
                  <a:lnTo>
                    <a:pt x="13" y="667"/>
                  </a:lnTo>
                  <a:lnTo>
                    <a:pt x="21" y="695"/>
                  </a:lnTo>
                  <a:lnTo>
                    <a:pt x="34" y="721"/>
                  </a:lnTo>
                  <a:lnTo>
                    <a:pt x="47" y="748"/>
                  </a:lnTo>
                  <a:lnTo>
                    <a:pt x="65" y="771"/>
                  </a:lnTo>
                  <a:lnTo>
                    <a:pt x="84" y="792"/>
                  </a:lnTo>
                  <a:lnTo>
                    <a:pt x="107" y="813"/>
                  </a:lnTo>
                  <a:lnTo>
                    <a:pt x="134" y="831"/>
                  </a:lnTo>
                  <a:lnTo>
                    <a:pt x="165" y="847"/>
                  </a:lnTo>
                  <a:lnTo>
                    <a:pt x="197" y="862"/>
                  </a:lnTo>
                  <a:lnTo>
                    <a:pt x="231" y="873"/>
                  </a:lnTo>
                  <a:lnTo>
                    <a:pt x="265" y="880"/>
                  </a:lnTo>
                  <a:lnTo>
                    <a:pt x="304" y="883"/>
                  </a:lnTo>
                  <a:lnTo>
                    <a:pt x="344" y="886"/>
                  </a:lnTo>
                  <a:lnTo>
                    <a:pt x="394" y="883"/>
                  </a:lnTo>
                  <a:lnTo>
                    <a:pt x="441" y="875"/>
                  </a:lnTo>
                  <a:lnTo>
                    <a:pt x="480" y="865"/>
                  </a:lnTo>
                  <a:lnTo>
                    <a:pt x="517" y="844"/>
                  </a:lnTo>
                  <a:lnTo>
                    <a:pt x="554" y="820"/>
                  </a:lnTo>
                  <a:lnTo>
                    <a:pt x="588" y="787"/>
                  </a:lnTo>
                  <a:lnTo>
                    <a:pt x="622" y="745"/>
                  </a:lnTo>
                  <a:lnTo>
                    <a:pt x="657" y="695"/>
                  </a:lnTo>
                  <a:lnTo>
                    <a:pt x="678" y="669"/>
                  </a:lnTo>
                  <a:lnTo>
                    <a:pt x="699" y="646"/>
                  </a:lnTo>
                  <a:lnTo>
                    <a:pt x="720" y="628"/>
                  </a:lnTo>
                  <a:lnTo>
                    <a:pt x="743" y="612"/>
                  </a:lnTo>
                  <a:lnTo>
                    <a:pt x="770" y="599"/>
                  </a:lnTo>
                  <a:lnTo>
                    <a:pt x="796" y="591"/>
                  </a:lnTo>
                  <a:lnTo>
                    <a:pt x="825" y="586"/>
                  </a:lnTo>
                  <a:lnTo>
                    <a:pt x="854" y="583"/>
                  </a:lnTo>
                  <a:lnTo>
                    <a:pt x="872" y="583"/>
                  </a:lnTo>
                  <a:lnTo>
                    <a:pt x="888" y="586"/>
                  </a:lnTo>
                  <a:lnTo>
                    <a:pt x="904" y="589"/>
                  </a:lnTo>
                  <a:lnTo>
                    <a:pt x="919" y="591"/>
                  </a:lnTo>
                  <a:lnTo>
                    <a:pt x="930" y="594"/>
                  </a:lnTo>
                  <a:lnTo>
                    <a:pt x="940" y="599"/>
                  </a:lnTo>
                  <a:lnTo>
                    <a:pt x="951" y="607"/>
                  </a:lnTo>
                  <a:lnTo>
                    <a:pt x="959" y="612"/>
                  </a:lnTo>
                  <a:lnTo>
                    <a:pt x="964" y="617"/>
                  </a:lnTo>
                  <a:lnTo>
                    <a:pt x="969" y="625"/>
                  </a:lnTo>
                  <a:lnTo>
                    <a:pt x="972" y="641"/>
                  </a:lnTo>
                  <a:lnTo>
                    <a:pt x="975" y="664"/>
                  </a:lnTo>
                  <a:lnTo>
                    <a:pt x="975" y="685"/>
                  </a:lnTo>
                  <a:lnTo>
                    <a:pt x="972" y="706"/>
                  </a:lnTo>
                  <a:lnTo>
                    <a:pt x="964" y="724"/>
                  </a:lnTo>
                  <a:lnTo>
                    <a:pt x="951" y="740"/>
                  </a:lnTo>
                  <a:lnTo>
                    <a:pt x="930" y="761"/>
                  </a:lnTo>
                  <a:lnTo>
                    <a:pt x="896" y="784"/>
                  </a:lnTo>
                  <a:lnTo>
                    <a:pt x="851" y="810"/>
                  </a:lnTo>
                  <a:lnTo>
                    <a:pt x="791" y="841"/>
                  </a:lnTo>
                  <a:lnTo>
                    <a:pt x="741" y="870"/>
                  </a:lnTo>
                  <a:lnTo>
                    <a:pt x="685" y="901"/>
                  </a:lnTo>
                  <a:lnTo>
                    <a:pt x="636" y="940"/>
                  </a:lnTo>
                  <a:lnTo>
                    <a:pt x="586" y="987"/>
                  </a:lnTo>
                  <a:lnTo>
                    <a:pt x="544" y="1039"/>
                  </a:lnTo>
                  <a:lnTo>
                    <a:pt x="509" y="1102"/>
                  </a:lnTo>
                  <a:lnTo>
                    <a:pt x="488" y="1172"/>
                  </a:lnTo>
                  <a:lnTo>
                    <a:pt x="480" y="1253"/>
                  </a:lnTo>
                  <a:lnTo>
                    <a:pt x="483" y="1287"/>
                  </a:lnTo>
                  <a:lnTo>
                    <a:pt x="486" y="1321"/>
                  </a:lnTo>
                  <a:lnTo>
                    <a:pt x="494" y="1349"/>
                  </a:lnTo>
                  <a:lnTo>
                    <a:pt x="501" y="1380"/>
                  </a:lnTo>
                  <a:lnTo>
                    <a:pt x="512" y="1407"/>
                  </a:lnTo>
                  <a:lnTo>
                    <a:pt x="528" y="1433"/>
                  </a:lnTo>
                  <a:lnTo>
                    <a:pt x="544" y="1456"/>
                  </a:lnTo>
                  <a:lnTo>
                    <a:pt x="562" y="1477"/>
                  </a:lnTo>
                  <a:lnTo>
                    <a:pt x="570" y="1485"/>
                  </a:lnTo>
                  <a:lnTo>
                    <a:pt x="580" y="1492"/>
                  </a:lnTo>
                  <a:lnTo>
                    <a:pt x="591" y="1500"/>
                  </a:lnTo>
                  <a:lnTo>
                    <a:pt x="601" y="1508"/>
                  </a:lnTo>
                  <a:lnTo>
                    <a:pt x="612" y="1516"/>
                  </a:lnTo>
                  <a:lnTo>
                    <a:pt x="625" y="1521"/>
                  </a:lnTo>
                  <a:lnTo>
                    <a:pt x="636" y="1526"/>
                  </a:lnTo>
                  <a:lnTo>
                    <a:pt x="649" y="1532"/>
                  </a:lnTo>
                  <a:lnTo>
                    <a:pt x="601" y="1560"/>
                  </a:lnTo>
                  <a:lnTo>
                    <a:pt x="559" y="1594"/>
                  </a:lnTo>
                  <a:lnTo>
                    <a:pt x="520" y="1633"/>
                  </a:lnTo>
                  <a:lnTo>
                    <a:pt x="488" y="1675"/>
                  </a:lnTo>
                  <a:lnTo>
                    <a:pt x="462" y="1724"/>
                  </a:lnTo>
                  <a:lnTo>
                    <a:pt x="441" y="1776"/>
                  </a:lnTo>
                  <a:lnTo>
                    <a:pt x="431" y="1831"/>
                  </a:lnTo>
                  <a:lnTo>
                    <a:pt x="425" y="1888"/>
                  </a:lnTo>
                  <a:lnTo>
                    <a:pt x="428" y="1935"/>
                  </a:lnTo>
                  <a:lnTo>
                    <a:pt x="436" y="1982"/>
                  </a:lnTo>
                  <a:lnTo>
                    <a:pt x="452" y="2026"/>
                  </a:lnTo>
                  <a:lnTo>
                    <a:pt x="470" y="2071"/>
                  </a:lnTo>
                  <a:lnTo>
                    <a:pt x="157" y="2545"/>
                  </a:lnTo>
                  <a:lnTo>
                    <a:pt x="604" y="2675"/>
                  </a:lnTo>
                  <a:lnTo>
                    <a:pt x="620" y="2678"/>
                  </a:lnTo>
                  <a:lnTo>
                    <a:pt x="636" y="2678"/>
                  </a:lnTo>
                  <a:lnTo>
                    <a:pt x="649" y="2675"/>
                  </a:lnTo>
                  <a:lnTo>
                    <a:pt x="664" y="2670"/>
                  </a:lnTo>
                  <a:lnTo>
                    <a:pt x="675" y="2662"/>
                  </a:lnTo>
                  <a:lnTo>
                    <a:pt x="685" y="2652"/>
                  </a:lnTo>
                  <a:lnTo>
                    <a:pt x="696" y="2639"/>
                  </a:lnTo>
                  <a:lnTo>
                    <a:pt x="701" y="2625"/>
                  </a:lnTo>
                  <a:lnTo>
                    <a:pt x="704" y="2594"/>
                  </a:lnTo>
                  <a:lnTo>
                    <a:pt x="696" y="2566"/>
                  </a:lnTo>
                  <a:lnTo>
                    <a:pt x="675" y="2545"/>
                  </a:lnTo>
                  <a:lnTo>
                    <a:pt x="649" y="2529"/>
                  </a:lnTo>
                  <a:lnTo>
                    <a:pt x="402" y="2456"/>
                  </a:lnTo>
                  <a:lnTo>
                    <a:pt x="572" y="2196"/>
                  </a:lnTo>
                  <a:lnTo>
                    <a:pt x="599" y="2217"/>
                  </a:lnTo>
                  <a:lnTo>
                    <a:pt x="628" y="2235"/>
                  </a:lnTo>
                  <a:lnTo>
                    <a:pt x="659" y="2250"/>
                  </a:lnTo>
                  <a:lnTo>
                    <a:pt x="691" y="2263"/>
                  </a:lnTo>
                  <a:lnTo>
                    <a:pt x="725" y="2274"/>
                  </a:lnTo>
                  <a:lnTo>
                    <a:pt x="756" y="2282"/>
                  </a:lnTo>
                  <a:lnTo>
                    <a:pt x="793" y="2284"/>
                  </a:lnTo>
                  <a:lnTo>
                    <a:pt x="827" y="2287"/>
                  </a:lnTo>
                  <a:lnTo>
                    <a:pt x="862" y="2284"/>
                  </a:lnTo>
                  <a:lnTo>
                    <a:pt x="893" y="2282"/>
                  </a:lnTo>
                  <a:lnTo>
                    <a:pt x="925" y="2274"/>
                  </a:lnTo>
                  <a:lnTo>
                    <a:pt x="956" y="2263"/>
                  </a:lnTo>
                  <a:lnTo>
                    <a:pt x="988" y="2253"/>
                  </a:lnTo>
                  <a:lnTo>
                    <a:pt x="1017" y="2237"/>
                  </a:lnTo>
                  <a:lnTo>
                    <a:pt x="1045" y="2222"/>
                  </a:lnTo>
                  <a:lnTo>
                    <a:pt x="1072" y="2204"/>
                  </a:lnTo>
                  <a:lnTo>
                    <a:pt x="1237" y="2678"/>
                  </a:lnTo>
                  <a:lnTo>
                    <a:pt x="1639" y="2469"/>
                  </a:lnTo>
                  <a:lnTo>
                    <a:pt x="1663" y="2451"/>
                  </a:lnTo>
                  <a:lnTo>
                    <a:pt x="1676" y="2425"/>
                  </a:lnTo>
                  <a:lnTo>
                    <a:pt x="1681" y="2396"/>
                  </a:lnTo>
                  <a:lnTo>
                    <a:pt x="1674" y="2368"/>
                  </a:lnTo>
                  <a:lnTo>
                    <a:pt x="1666" y="2355"/>
                  </a:lnTo>
                  <a:lnTo>
                    <a:pt x="1653" y="2344"/>
                  </a:lnTo>
                  <a:lnTo>
                    <a:pt x="1642" y="2334"/>
                  </a:lnTo>
                  <a:lnTo>
                    <a:pt x="1626" y="2329"/>
                  </a:lnTo>
                  <a:lnTo>
                    <a:pt x="1613" y="2326"/>
                  </a:lnTo>
                  <a:lnTo>
                    <a:pt x="1597" y="2326"/>
                  </a:lnTo>
                  <a:lnTo>
                    <a:pt x="1582" y="2329"/>
                  </a:lnTo>
                  <a:lnTo>
                    <a:pt x="1568" y="2334"/>
                  </a:lnTo>
                  <a:lnTo>
                    <a:pt x="1324" y="2459"/>
                  </a:lnTo>
                  <a:lnTo>
                    <a:pt x="1187" y="2065"/>
                  </a:lnTo>
                  <a:lnTo>
                    <a:pt x="1206" y="2024"/>
                  </a:lnTo>
                  <a:lnTo>
                    <a:pt x="1219" y="1980"/>
                  </a:lnTo>
                  <a:lnTo>
                    <a:pt x="1227" y="1935"/>
                  </a:lnTo>
                  <a:lnTo>
                    <a:pt x="1229" y="1888"/>
                  </a:lnTo>
                  <a:lnTo>
                    <a:pt x="1227" y="1849"/>
                  </a:lnTo>
                  <a:lnTo>
                    <a:pt x="1222" y="1810"/>
                  </a:lnTo>
                  <a:lnTo>
                    <a:pt x="1211" y="1771"/>
                  </a:lnTo>
                  <a:lnTo>
                    <a:pt x="1198" y="1735"/>
                  </a:lnTo>
                  <a:lnTo>
                    <a:pt x="1182" y="1701"/>
                  </a:lnTo>
                  <a:lnTo>
                    <a:pt x="1161" y="1667"/>
                  </a:lnTo>
                  <a:lnTo>
                    <a:pt x="1137" y="1636"/>
                  </a:lnTo>
                  <a:lnTo>
                    <a:pt x="1111" y="1607"/>
                  </a:lnTo>
                  <a:lnTo>
                    <a:pt x="1098" y="1594"/>
                  </a:lnTo>
                  <a:lnTo>
                    <a:pt x="1082" y="1581"/>
                  </a:lnTo>
                  <a:lnTo>
                    <a:pt x="1067" y="1571"/>
                  </a:lnTo>
                  <a:lnTo>
                    <a:pt x="1053" y="1558"/>
                  </a:lnTo>
                  <a:lnTo>
                    <a:pt x="1035" y="1547"/>
                  </a:lnTo>
                  <a:lnTo>
                    <a:pt x="1019" y="1539"/>
                  </a:lnTo>
                  <a:lnTo>
                    <a:pt x="1003" y="1529"/>
                  </a:lnTo>
                  <a:lnTo>
                    <a:pt x="985" y="1521"/>
                  </a:lnTo>
                  <a:lnTo>
                    <a:pt x="1006" y="1511"/>
                  </a:lnTo>
                  <a:lnTo>
                    <a:pt x="1027" y="1498"/>
                  </a:lnTo>
                  <a:lnTo>
                    <a:pt x="1045" y="1482"/>
                  </a:lnTo>
                  <a:lnTo>
                    <a:pt x="1064" y="1464"/>
                  </a:lnTo>
                  <a:lnTo>
                    <a:pt x="1080" y="1446"/>
                  </a:lnTo>
                  <a:lnTo>
                    <a:pt x="1095" y="1422"/>
                  </a:lnTo>
                  <a:lnTo>
                    <a:pt x="1111" y="1399"/>
                  </a:lnTo>
                  <a:lnTo>
                    <a:pt x="1124" y="1370"/>
                  </a:lnTo>
                  <a:close/>
                </a:path>
              </a:pathLst>
            </a:custGeom>
            <a:solidFill>
              <a:srgbClr val="000000"/>
            </a:solidFill>
            <a:ln w="9525">
              <a:noFill/>
              <a:round/>
              <a:headEnd/>
              <a:tailEnd/>
            </a:ln>
          </p:spPr>
          <p:txBody>
            <a:bodyPr/>
            <a:lstStyle/>
            <a:p>
              <a:endParaRPr lang="vi-VN"/>
            </a:p>
          </p:txBody>
        </p:sp>
        <p:sp>
          <p:nvSpPr>
            <p:cNvPr id="56327" name="Freeform 8"/>
            <p:cNvSpPr>
              <a:spLocks/>
            </p:cNvSpPr>
            <p:nvPr/>
          </p:nvSpPr>
          <p:spPr bwMode="auto">
            <a:xfrm>
              <a:off x="3497" y="806"/>
              <a:ext cx="271" cy="258"/>
            </a:xfrm>
            <a:custGeom>
              <a:avLst/>
              <a:gdLst>
                <a:gd name="T0" fmla="*/ 134 w 271"/>
                <a:gd name="T1" fmla="*/ 0 h 258"/>
                <a:gd name="T2" fmla="*/ 150 w 271"/>
                <a:gd name="T3" fmla="*/ 0 h 258"/>
                <a:gd name="T4" fmla="*/ 163 w 271"/>
                <a:gd name="T5" fmla="*/ 3 h 258"/>
                <a:gd name="T6" fmla="*/ 176 w 271"/>
                <a:gd name="T7" fmla="*/ 6 h 258"/>
                <a:gd name="T8" fmla="*/ 190 w 271"/>
                <a:gd name="T9" fmla="*/ 11 h 258"/>
                <a:gd name="T10" fmla="*/ 203 w 271"/>
                <a:gd name="T11" fmla="*/ 16 h 258"/>
                <a:gd name="T12" fmla="*/ 213 w 271"/>
                <a:gd name="T13" fmla="*/ 21 h 258"/>
                <a:gd name="T14" fmla="*/ 224 w 271"/>
                <a:gd name="T15" fmla="*/ 29 h 258"/>
                <a:gd name="T16" fmla="*/ 234 w 271"/>
                <a:gd name="T17" fmla="*/ 39 h 258"/>
                <a:gd name="T18" fmla="*/ 250 w 271"/>
                <a:gd name="T19" fmla="*/ 58 h 258"/>
                <a:gd name="T20" fmla="*/ 260 w 271"/>
                <a:gd name="T21" fmla="*/ 81 h 258"/>
                <a:gd name="T22" fmla="*/ 268 w 271"/>
                <a:gd name="T23" fmla="*/ 105 h 258"/>
                <a:gd name="T24" fmla="*/ 271 w 271"/>
                <a:gd name="T25" fmla="*/ 128 h 258"/>
                <a:gd name="T26" fmla="*/ 268 w 271"/>
                <a:gd name="T27" fmla="*/ 154 h 258"/>
                <a:gd name="T28" fmla="*/ 260 w 271"/>
                <a:gd name="T29" fmla="*/ 180 h 258"/>
                <a:gd name="T30" fmla="*/ 247 w 271"/>
                <a:gd name="T31" fmla="*/ 201 h 258"/>
                <a:gd name="T32" fmla="*/ 232 w 271"/>
                <a:gd name="T33" fmla="*/ 219 h 258"/>
                <a:gd name="T34" fmla="*/ 211 w 271"/>
                <a:gd name="T35" fmla="*/ 237 h 258"/>
                <a:gd name="T36" fmla="*/ 187 w 271"/>
                <a:gd name="T37" fmla="*/ 248 h 258"/>
                <a:gd name="T38" fmla="*/ 163 w 271"/>
                <a:gd name="T39" fmla="*/ 256 h 258"/>
                <a:gd name="T40" fmla="*/ 134 w 271"/>
                <a:gd name="T41" fmla="*/ 258 h 258"/>
                <a:gd name="T42" fmla="*/ 121 w 271"/>
                <a:gd name="T43" fmla="*/ 258 h 258"/>
                <a:gd name="T44" fmla="*/ 108 w 271"/>
                <a:gd name="T45" fmla="*/ 256 h 258"/>
                <a:gd name="T46" fmla="*/ 95 w 271"/>
                <a:gd name="T47" fmla="*/ 253 h 258"/>
                <a:gd name="T48" fmla="*/ 82 w 271"/>
                <a:gd name="T49" fmla="*/ 248 h 258"/>
                <a:gd name="T50" fmla="*/ 69 w 271"/>
                <a:gd name="T51" fmla="*/ 243 h 258"/>
                <a:gd name="T52" fmla="*/ 58 w 271"/>
                <a:gd name="T53" fmla="*/ 235 h 258"/>
                <a:gd name="T54" fmla="*/ 48 w 271"/>
                <a:gd name="T55" fmla="*/ 227 h 258"/>
                <a:gd name="T56" fmla="*/ 37 w 271"/>
                <a:gd name="T57" fmla="*/ 219 h 258"/>
                <a:gd name="T58" fmla="*/ 21 w 271"/>
                <a:gd name="T59" fmla="*/ 198 h 258"/>
                <a:gd name="T60" fmla="*/ 11 w 271"/>
                <a:gd name="T61" fmla="*/ 177 h 258"/>
                <a:gd name="T62" fmla="*/ 3 w 271"/>
                <a:gd name="T63" fmla="*/ 154 h 258"/>
                <a:gd name="T64" fmla="*/ 0 w 271"/>
                <a:gd name="T65" fmla="*/ 128 h 258"/>
                <a:gd name="T66" fmla="*/ 3 w 271"/>
                <a:gd name="T67" fmla="*/ 105 h 258"/>
                <a:gd name="T68" fmla="*/ 11 w 271"/>
                <a:gd name="T69" fmla="*/ 81 h 258"/>
                <a:gd name="T70" fmla="*/ 21 w 271"/>
                <a:gd name="T71" fmla="*/ 58 h 258"/>
                <a:gd name="T72" fmla="*/ 37 w 271"/>
                <a:gd name="T73" fmla="*/ 39 h 258"/>
                <a:gd name="T74" fmla="*/ 48 w 271"/>
                <a:gd name="T75" fmla="*/ 29 h 258"/>
                <a:gd name="T76" fmla="*/ 58 w 271"/>
                <a:gd name="T77" fmla="*/ 21 h 258"/>
                <a:gd name="T78" fmla="*/ 69 w 271"/>
                <a:gd name="T79" fmla="*/ 16 h 258"/>
                <a:gd name="T80" fmla="*/ 82 w 271"/>
                <a:gd name="T81" fmla="*/ 11 h 258"/>
                <a:gd name="T82" fmla="*/ 95 w 271"/>
                <a:gd name="T83" fmla="*/ 6 h 258"/>
                <a:gd name="T84" fmla="*/ 108 w 271"/>
                <a:gd name="T85" fmla="*/ 3 h 258"/>
                <a:gd name="T86" fmla="*/ 121 w 271"/>
                <a:gd name="T87" fmla="*/ 0 h 258"/>
                <a:gd name="T88" fmla="*/ 134 w 271"/>
                <a:gd name="T89" fmla="*/ 0 h 25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1"/>
                <a:gd name="T136" fmla="*/ 0 h 258"/>
                <a:gd name="T137" fmla="*/ 271 w 271"/>
                <a:gd name="T138" fmla="*/ 258 h 25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1" h="258">
                  <a:moveTo>
                    <a:pt x="134" y="0"/>
                  </a:moveTo>
                  <a:lnTo>
                    <a:pt x="150" y="0"/>
                  </a:lnTo>
                  <a:lnTo>
                    <a:pt x="163" y="3"/>
                  </a:lnTo>
                  <a:lnTo>
                    <a:pt x="176" y="6"/>
                  </a:lnTo>
                  <a:lnTo>
                    <a:pt x="190" y="11"/>
                  </a:lnTo>
                  <a:lnTo>
                    <a:pt x="203" y="16"/>
                  </a:lnTo>
                  <a:lnTo>
                    <a:pt x="213" y="21"/>
                  </a:lnTo>
                  <a:lnTo>
                    <a:pt x="224" y="29"/>
                  </a:lnTo>
                  <a:lnTo>
                    <a:pt x="234" y="39"/>
                  </a:lnTo>
                  <a:lnTo>
                    <a:pt x="250" y="58"/>
                  </a:lnTo>
                  <a:lnTo>
                    <a:pt x="260" y="81"/>
                  </a:lnTo>
                  <a:lnTo>
                    <a:pt x="268" y="105"/>
                  </a:lnTo>
                  <a:lnTo>
                    <a:pt x="271" y="128"/>
                  </a:lnTo>
                  <a:lnTo>
                    <a:pt x="268" y="154"/>
                  </a:lnTo>
                  <a:lnTo>
                    <a:pt x="260" y="180"/>
                  </a:lnTo>
                  <a:lnTo>
                    <a:pt x="247" y="201"/>
                  </a:lnTo>
                  <a:lnTo>
                    <a:pt x="232" y="219"/>
                  </a:lnTo>
                  <a:lnTo>
                    <a:pt x="211" y="237"/>
                  </a:lnTo>
                  <a:lnTo>
                    <a:pt x="187" y="248"/>
                  </a:lnTo>
                  <a:lnTo>
                    <a:pt x="163" y="256"/>
                  </a:lnTo>
                  <a:lnTo>
                    <a:pt x="134" y="258"/>
                  </a:lnTo>
                  <a:lnTo>
                    <a:pt x="121" y="258"/>
                  </a:lnTo>
                  <a:lnTo>
                    <a:pt x="108" y="256"/>
                  </a:lnTo>
                  <a:lnTo>
                    <a:pt x="95" y="253"/>
                  </a:lnTo>
                  <a:lnTo>
                    <a:pt x="82" y="248"/>
                  </a:lnTo>
                  <a:lnTo>
                    <a:pt x="69" y="243"/>
                  </a:lnTo>
                  <a:lnTo>
                    <a:pt x="58" y="235"/>
                  </a:lnTo>
                  <a:lnTo>
                    <a:pt x="48" y="227"/>
                  </a:lnTo>
                  <a:lnTo>
                    <a:pt x="37" y="219"/>
                  </a:lnTo>
                  <a:lnTo>
                    <a:pt x="21" y="198"/>
                  </a:lnTo>
                  <a:lnTo>
                    <a:pt x="11" y="177"/>
                  </a:lnTo>
                  <a:lnTo>
                    <a:pt x="3" y="154"/>
                  </a:lnTo>
                  <a:lnTo>
                    <a:pt x="0" y="128"/>
                  </a:lnTo>
                  <a:lnTo>
                    <a:pt x="3" y="105"/>
                  </a:lnTo>
                  <a:lnTo>
                    <a:pt x="11" y="81"/>
                  </a:lnTo>
                  <a:lnTo>
                    <a:pt x="21" y="58"/>
                  </a:lnTo>
                  <a:lnTo>
                    <a:pt x="37" y="39"/>
                  </a:lnTo>
                  <a:lnTo>
                    <a:pt x="48" y="29"/>
                  </a:lnTo>
                  <a:lnTo>
                    <a:pt x="58" y="21"/>
                  </a:lnTo>
                  <a:lnTo>
                    <a:pt x="69" y="16"/>
                  </a:lnTo>
                  <a:lnTo>
                    <a:pt x="82" y="11"/>
                  </a:lnTo>
                  <a:lnTo>
                    <a:pt x="95" y="6"/>
                  </a:lnTo>
                  <a:lnTo>
                    <a:pt x="108" y="3"/>
                  </a:lnTo>
                  <a:lnTo>
                    <a:pt x="121" y="0"/>
                  </a:lnTo>
                  <a:lnTo>
                    <a:pt x="134" y="0"/>
                  </a:lnTo>
                  <a:close/>
                </a:path>
              </a:pathLst>
            </a:custGeom>
            <a:solidFill>
              <a:srgbClr val="FFFFFF"/>
            </a:solidFill>
            <a:ln w="9525">
              <a:noFill/>
              <a:round/>
              <a:headEnd/>
              <a:tailEnd/>
            </a:ln>
          </p:spPr>
          <p:txBody>
            <a:bodyPr/>
            <a:lstStyle/>
            <a:p>
              <a:endParaRPr lang="vi-VN"/>
            </a:p>
          </p:txBody>
        </p:sp>
        <p:sp>
          <p:nvSpPr>
            <p:cNvPr id="56328" name="Freeform 9"/>
            <p:cNvSpPr>
              <a:spLocks/>
            </p:cNvSpPr>
            <p:nvPr/>
          </p:nvSpPr>
          <p:spPr bwMode="auto">
            <a:xfrm>
              <a:off x="2635" y="2268"/>
              <a:ext cx="494" cy="489"/>
            </a:xfrm>
            <a:custGeom>
              <a:avLst/>
              <a:gdLst>
                <a:gd name="T0" fmla="*/ 494 w 494"/>
                <a:gd name="T1" fmla="*/ 244 h 489"/>
                <a:gd name="T2" fmla="*/ 492 w 494"/>
                <a:gd name="T3" fmla="*/ 276 h 489"/>
                <a:gd name="T4" fmla="*/ 487 w 494"/>
                <a:gd name="T5" fmla="*/ 307 h 489"/>
                <a:gd name="T6" fmla="*/ 476 w 494"/>
                <a:gd name="T7" fmla="*/ 336 h 489"/>
                <a:gd name="T8" fmla="*/ 463 w 494"/>
                <a:gd name="T9" fmla="*/ 364 h 489"/>
                <a:gd name="T10" fmla="*/ 460 w 494"/>
                <a:gd name="T11" fmla="*/ 369 h 489"/>
                <a:gd name="T12" fmla="*/ 458 w 494"/>
                <a:gd name="T13" fmla="*/ 372 h 489"/>
                <a:gd name="T14" fmla="*/ 452 w 494"/>
                <a:gd name="T15" fmla="*/ 377 h 489"/>
                <a:gd name="T16" fmla="*/ 450 w 494"/>
                <a:gd name="T17" fmla="*/ 382 h 489"/>
                <a:gd name="T18" fmla="*/ 431 w 494"/>
                <a:gd name="T19" fmla="*/ 406 h 489"/>
                <a:gd name="T20" fmla="*/ 410 w 494"/>
                <a:gd name="T21" fmla="*/ 427 h 489"/>
                <a:gd name="T22" fmla="*/ 389 w 494"/>
                <a:gd name="T23" fmla="*/ 445 h 489"/>
                <a:gd name="T24" fmla="*/ 363 w 494"/>
                <a:gd name="T25" fmla="*/ 461 h 489"/>
                <a:gd name="T26" fmla="*/ 337 w 494"/>
                <a:gd name="T27" fmla="*/ 474 h 489"/>
                <a:gd name="T28" fmla="*/ 308 w 494"/>
                <a:gd name="T29" fmla="*/ 481 h 489"/>
                <a:gd name="T30" fmla="*/ 279 w 494"/>
                <a:gd name="T31" fmla="*/ 487 h 489"/>
                <a:gd name="T32" fmla="*/ 247 w 494"/>
                <a:gd name="T33" fmla="*/ 489 h 489"/>
                <a:gd name="T34" fmla="*/ 224 w 494"/>
                <a:gd name="T35" fmla="*/ 489 h 489"/>
                <a:gd name="T36" fmla="*/ 200 w 494"/>
                <a:gd name="T37" fmla="*/ 484 h 489"/>
                <a:gd name="T38" fmla="*/ 176 w 494"/>
                <a:gd name="T39" fmla="*/ 479 h 489"/>
                <a:gd name="T40" fmla="*/ 153 w 494"/>
                <a:gd name="T41" fmla="*/ 471 h 489"/>
                <a:gd name="T42" fmla="*/ 132 w 494"/>
                <a:gd name="T43" fmla="*/ 461 h 489"/>
                <a:gd name="T44" fmla="*/ 111 w 494"/>
                <a:gd name="T45" fmla="*/ 448 h 489"/>
                <a:gd name="T46" fmla="*/ 90 w 494"/>
                <a:gd name="T47" fmla="*/ 432 h 489"/>
                <a:gd name="T48" fmla="*/ 71 w 494"/>
                <a:gd name="T49" fmla="*/ 416 h 489"/>
                <a:gd name="T50" fmla="*/ 42 w 494"/>
                <a:gd name="T51" fmla="*/ 380 h 489"/>
                <a:gd name="T52" fmla="*/ 19 w 494"/>
                <a:gd name="T53" fmla="*/ 338 h 489"/>
                <a:gd name="T54" fmla="*/ 6 w 494"/>
                <a:gd name="T55" fmla="*/ 291 h 489"/>
                <a:gd name="T56" fmla="*/ 0 w 494"/>
                <a:gd name="T57" fmla="*/ 244 h 489"/>
                <a:gd name="T58" fmla="*/ 6 w 494"/>
                <a:gd name="T59" fmla="*/ 197 h 489"/>
                <a:gd name="T60" fmla="*/ 19 w 494"/>
                <a:gd name="T61" fmla="*/ 151 h 489"/>
                <a:gd name="T62" fmla="*/ 42 w 494"/>
                <a:gd name="T63" fmla="*/ 109 h 489"/>
                <a:gd name="T64" fmla="*/ 71 w 494"/>
                <a:gd name="T65" fmla="*/ 70 h 489"/>
                <a:gd name="T66" fmla="*/ 90 w 494"/>
                <a:gd name="T67" fmla="*/ 54 h 489"/>
                <a:gd name="T68" fmla="*/ 111 w 494"/>
                <a:gd name="T69" fmla="*/ 39 h 489"/>
                <a:gd name="T70" fmla="*/ 132 w 494"/>
                <a:gd name="T71" fmla="*/ 28 h 489"/>
                <a:gd name="T72" fmla="*/ 153 w 494"/>
                <a:gd name="T73" fmla="*/ 18 h 489"/>
                <a:gd name="T74" fmla="*/ 176 w 494"/>
                <a:gd name="T75" fmla="*/ 10 h 489"/>
                <a:gd name="T76" fmla="*/ 200 w 494"/>
                <a:gd name="T77" fmla="*/ 5 h 489"/>
                <a:gd name="T78" fmla="*/ 224 w 494"/>
                <a:gd name="T79" fmla="*/ 0 h 489"/>
                <a:gd name="T80" fmla="*/ 247 w 494"/>
                <a:gd name="T81" fmla="*/ 0 h 489"/>
                <a:gd name="T82" fmla="*/ 271 w 494"/>
                <a:gd name="T83" fmla="*/ 0 h 489"/>
                <a:gd name="T84" fmla="*/ 295 w 494"/>
                <a:gd name="T85" fmla="*/ 5 h 489"/>
                <a:gd name="T86" fmla="*/ 318 w 494"/>
                <a:gd name="T87" fmla="*/ 10 h 489"/>
                <a:gd name="T88" fmla="*/ 342 w 494"/>
                <a:gd name="T89" fmla="*/ 18 h 489"/>
                <a:gd name="T90" fmla="*/ 363 w 494"/>
                <a:gd name="T91" fmla="*/ 28 h 489"/>
                <a:gd name="T92" fmla="*/ 384 w 494"/>
                <a:gd name="T93" fmla="*/ 39 h 489"/>
                <a:gd name="T94" fmla="*/ 402 w 494"/>
                <a:gd name="T95" fmla="*/ 54 h 489"/>
                <a:gd name="T96" fmla="*/ 421 w 494"/>
                <a:gd name="T97" fmla="*/ 70 h 489"/>
                <a:gd name="T98" fmla="*/ 452 w 494"/>
                <a:gd name="T99" fmla="*/ 109 h 489"/>
                <a:gd name="T100" fmla="*/ 476 w 494"/>
                <a:gd name="T101" fmla="*/ 151 h 489"/>
                <a:gd name="T102" fmla="*/ 489 w 494"/>
                <a:gd name="T103" fmla="*/ 197 h 489"/>
                <a:gd name="T104" fmla="*/ 494 w 494"/>
                <a:gd name="T105" fmla="*/ 244 h 48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94"/>
                <a:gd name="T160" fmla="*/ 0 h 489"/>
                <a:gd name="T161" fmla="*/ 494 w 494"/>
                <a:gd name="T162" fmla="*/ 489 h 48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94" h="489">
                  <a:moveTo>
                    <a:pt x="494" y="244"/>
                  </a:moveTo>
                  <a:lnTo>
                    <a:pt x="492" y="276"/>
                  </a:lnTo>
                  <a:lnTo>
                    <a:pt x="487" y="307"/>
                  </a:lnTo>
                  <a:lnTo>
                    <a:pt x="476" y="336"/>
                  </a:lnTo>
                  <a:lnTo>
                    <a:pt x="463" y="364"/>
                  </a:lnTo>
                  <a:lnTo>
                    <a:pt x="460" y="369"/>
                  </a:lnTo>
                  <a:lnTo>
                    <a:pt x="458" y="372"/>
                  </a:lnTo>
                  <a:lnTo>
                    <a:pt x="452" y="377"/>
                  </a:lnTo>
                  <a:lnTo>
                    <a:pt x="450" y="382"/>
                  </a:lnTo>
                  <a:lnTo>
                    <a:pt x="431" y="406"/>
                  </a:lnTo>
                  <a:lnTo>
                    <a:pt x="410" y="427"/>
                  </a:lnTo>
                  <a:lnTo>
                    <a:pt x="389" y="445"/>
                  </a:lnTo>
                  <a:lnTo>
                    <a:pt x="363" y="461"/>
                  </a:lnTo>
                  <a:lnTo>
                    <a:pt x="337" y="474"/>
                  </a:lnTo>
                  <a:lnTo>
                    <a:pt x="308" y="481"/>
                  </a:lnTo>
                  <a:lnTo>
                    <a:pt x="279" y="487"/>
                  </a:lnTo>
                  <a:lnTo>
                    <a:pt x="247" y="489"/>
                  </a:lnTo>
                  <a:lnTo>
                    <a:pt x="224" y="489"/>
                  </a:lnTo>
                  <a:lnTo>
                    <a:pt x="200" y="484"/>
                  </a:lnTo>
                  <a:lnTo>
                    <a:pt x="176" y="479"/>
                  </a:lnTo>
                  <a:lnTo>
                    <a:pt x="153" y="471"/>
                  </a:lnTo>
                  <a:lnTo>
                    <a:pt x="132" y="461"/>
                  </a:lnTo>
                  <a:lnTo>
                    <a:pt x="111" y="448"/>
                  </a:lnTo>
                  <a:lnTo>
                    <a:pt x="90" y="432"/>
                  </a:lnTo>
                  <a:lnTo>
                    <a:pt x="71" y="416"/>
                  </a:lnTo>
                  <a:lnTo>
                    <a:pt x="42" y="380"/>
                  </a:lnTo>
                  <a:lnTo>
                    <a:pt x="19" y="338"/>
                  </a:lnTo>
                  <a:lnTo>
                    <a:pt x="6" y="291"/>
                  </a:lnTo>
                  <a:lnTo>
                    <a:pt x="0" y="244"/>
                  </a:lnTo>
                  <a:lnTo>
                    <a:pt x="6" y="197"/>
                  </a:lnTo>
                  <a:lnTo>
                    <a:pt x="19" y="151"/>
                  </a:lnTo>
                  <a:lnTo>
                    <a:pt x="42" y="109"/>
                  </a:lnTo>
                  <a:lnTo>
                    <a:pt x="71" y="70"/>
                  </a:lnTo>
                  <a:lnTo>
                    <a:pt x="90" y="54"/>
                  </a:lnTo>
                  <a:lnTo>
                    <a:pt x="111" y="39"/>
                  </a:lnTo>
                  <a:lnTo>
                    <a:pt x="132" y="28"/>
                  </a:lnTo>
                  <a:lnTo>
                    <a:pt x="153" y="18"/>
                  </a:lnTo>
                  <a:lnTo>
                    <a:pt x="176" y="10"/>
                  </a:lnTo>
                  <a:lnTo>
                    <a:pt x="200" y="5"/>
                  </a:lnTo>
                  <a:lnTo>
                    <a:pt x="224" y="0"/>
                  </a:lnTo>
                  <a:lnTo>
                    <a:pt x="247" y="0"/>
                  </a:lnTo>
                  <a:lnTo>
                    <a:pt x="271" y="0"/>
                  </a:lnTo>
                  <a:lnTo>
                    <a:pt x="295" y="5"/>
                  </a:lnTo>
                  <a:lnTo>
                    <a:pt x="318" y="10"/>
                  </a:lnTo>
                  <a:lnTo>
                    <a:pt x="342" y="18"/>
                  </a:lnTo>
                  <a:lnTo>
                    <a:pt x="363" y="28"/>
                  </a:lnTo>
                  <a:lnTo>
                    <a:pt x="384" y="39"/>
                  </a:lnTo>
                  <a:lnTo>
                    <a:pt x="402" y="54"/>
                  </a:lnTo>
                  <a:lnTo>
                    <a:pt x="421" y="70"/>
                  </a:lnTo>
                  <a:lnTo>
                    <a:pt x="452" y="109"/>
                  </a:lnTo>
                  <a:lnTo>
                    <a:pt x="476" y="151"/>
                  </a:lnTo>
                  <a:lnTo>
                    <a:pt x="489" y="197"/>
                  </a:lnTo>
                  <a:lnTo>
                    <a:pt x="494" y="244"/>
                  </a:lnTo>
                  <a:close/>
                </a:path>
              </a:pathLst>
            </a:custGeom>
            <a:solidFill>
              <a:schemeClr val="hlink"/>
            </a:solidFill>
            <a:ln w="9525">
              <a:noFill/>
              <a:round/>
              <a:headEnd/>
              <a:tailEnd/>
            </a:ln>
          </p:spPr>
          <p:txBody>
            <a:bodyPr/>
            <a:lstStyle/>
            <a:p>
              <a:endParaRPr lang="vi-VN"/>
            </a:p>
          </p:txBody>
        </p:sp>
        <p:sp>
          <p:nvSpPr>
            <p:cNvPr id="56329" name="Freeform 10"/>
            <p:cNvSpPr>
              <a:spLocks/>
            </p:cNvSpPr>
            <p:nvPr/>
          </p:nvSpPr>
          <p:spPr bwMode="auto">
            <a:xfrm>
              <a:off x="2210" y="778"/>
              <a:ext cx="1434" cy="1250"/>
            </a:xfrm>
            <a:custGeom>
              <a:avLst/>
              <a:gdLst>
                <a:gd name="T0" fmla="*/ 785 w 1434"/>
                <a:gd name="T1" fmla="*/ 1216 h 1250"/>
                <a:gd name="T2" fmla="*/ 675 w 1434"/>
                <a:gd name="T3" fmla="*/ 1250 h 1250"/>
                <a:gd name="T4" fmla="*/ 578 w 1434"/>
                <a:gd name="T5" fmla="*/ 1245 h 1250"/>
                <a:gd name="T6" fmla="*/ 528 w 1434"/>
                <a:gd name="T7" fmla="*/ 1221 h 1250"/>
                <a:gd name="T8" fmla="*/ 483 w 1434"/>
                <a:gd name="T9" fmla="*/ 1127 h 1250"/>
                <a:gd name="T10" fmla="*/ 509 w 1434"/>
                <a:gd name="T11" fmla="*/ 984 h 1250"/>
                <a:gd name="T12" fmla="*/ 651 w 1434"/>
                <a:gd name="T13" fmla="*/ 854 h 1250"/>
                <a:gd name="T14" fmla="*/ 875 w 1434"/>
                <a:gd name="T15" fmla="*/ 724 h 1250"/>
                <a:gd name="T16" fmla="*/ 972 w 1434"/>
                <a:gd name="T17" fmla="*/ 565 h 1250"/>
                <a:gd name="T18" fmla="*/ 935 w 1434"/>
                <a:gd name="T19" fmla="*/ 375 h 1250"/>
                <a:gd name="T20" fmla="*/ 848 w 1434"/>
                <a:gd name="T21" fmla="*/ 304 h 1250"/>
                <a:gd name="T22" fmla="*/ 733 w 1434"/>
                <a:gd name="T23" fmla="*/ 276 h 1250"/>
                <a:gd name="T24" fmla="*/ 583 w 1434"/>
                <a:gd name="T25" fmla="*/ 294 h 1250"/>
                <a:gd name="T26" fmla="*/ 412 w 1434"/>
                <a:gd name="T27" fmla="*/ 406 h 1250"/>
                <a:gd name="T28" fmla="*/ 299 w 1434"/>
                <a:gd name="T29" fmla="*/ 549 h 1250"/>
                <a:gd name="T30" fmla="*/ 215 w 1434"/>
                <a:gd name="T31" fmla="*/ 578 h 1250"/>
                <a:gd name="T32" fmla="*/ 120 w 1434"/>
                <a:gd name="T33" fmla="*/ 570 h 1250"/>
                <a:gd name="T34" fmla="*/ 50 w 1434"/>
                <a:gd name="T35" fmla="*/ 539 h 1250"/>
                <a:gd name="T36" fmla="*/ 2 w 1434"/>
                <a:gd name="T37" fmla="*/ 455 h 1250"/>
                <a:gd name="T38" fmla="*/ 13 w 1434"/>
                <a:gd name="T39" fmla="*/ 351 h 1250"/>
                <a:gd name="T40" fmla="*/ 84 w 1434"/>
                <a:gd name="T41" fmla="*/ 234 h 1250"/>
                <a:gd name="T42" fmla="*/ 168 w 1434"/>
                <a:gd name="T43" fmla="*/ 156 h 1250"/>
                <a:gd name="T44" fmla="*/ 276 w 1434"/>
                <a:gd name="T45" fmla="*/ 88 h 1250"/>
                <a:gd name="T46" fmla="*/ 433 w 1434"/>
                <a:gd name="T47" fmla="*/ 31 h 1250"/>
                <a:gd name="T48" fmla="*/ 641 w 1434"/>
                <a:gd name="T49" fmla="*/ 2 h 1250"/>
                <a:gd name="T50" fmla="*/ 809 w 1434"/>
                <a:gd name="T51" fmla="*/ 5 h 1250"/>
                <a:gd name="T52" fmla="*/ 943 w 1434"/>
                <a:gd name="T53" fmla="*/ 21 h 1250"/>
                <a:gd name="T54" fmla="*/ 1064 w 1434"/>
                <a:gd name="T55" fmla="*/ 54 h 1250"/>
                <a:gd name="T56" fmla="*/ 1172 w 1434"/>
                <a:gd name="T57" fmla="*/ 99 h 1250"/>
                <a:gd name="T58" fmla="*/ 1190 w 1434"/>
                <a:gd name="T59" fmla="*/ 146 h 1250"/>
                <a:gd name="T60" fmla="*/ 1227 w 1434"/>
                <a:gd name="T61" fmla="*/ 281 h 1250"/>
                <a:gd name="T62" fmla="*/ 1308 w 1434"/>
                <a:gd name="T63" fmla="*/ 354 h 1250"/>
                <a:gd name="T64" fmla="*/ 1395 w 1434"/>
                <a:gd name="T65" fmla="*/ 380 h 1250"/>
                <a:gd name="T66" fmla="*/ 1434 w 1434"/>
                <a:gd name="T67" fmla="*/ 471 h 1250"/>
                <a:gd name="T68" fmla="*/ 1434 w 1434"/>
                <a:gd name="T69" fmla="*/ 502 h 1250"/>
                <a:gd name="T70" fmla="*/ 1406 w 1434"/>
                <a:gd name="T71" fmla="*/ 505 h 1250"/>
                <a:gd name="T72" fmla="*/ 1287 w 1434"/>
                <a:gd name="T73" fmla="*/ 502 h 1250"/>
                <a:gd name="T74" fmla="*/ 1156 w 1434"/>
                <a:gd name="T75" fmla="*/ 479 h 1250"/>
                <a:gd name="T76" fmla="*/ 1109 w 1434"/>
                <a:gd name="T77" fmla="*/ 466 h 1250"/>
                <a:gd name="T78" fmla="*/ 1053 w 1434"/>
                <a:gd name="T79" fmla="*/ 482 h 1250"/>
                <a:gd name="T80" fmla="*/ 1019 w 1434"/>
                <a:gd name="T81" fmla="*/ 534 h 1250"/>
                <a:gd name="T82" fmla="*/ 1053 w 1434"/>
                <a:gd name="T83" fmla="*/ 620 h 1250"/>
                <a:gd name="T84" fmla="*/ 1148 w 1434"/>
                <a:gd name="T85" fmla="*/ 651 h 1250"/>
                <a:gd name="T86" fmla="*/ 1300 w 1434"/>
                <a:gd name="T87" fmla="*/ 672 h 1250"/>
                <a:gd name="T88" fmla="*/ 1392 w 1434"/>
                <a:gd name="T89" fmla="*/ 672 h 1250"/>
                <a:gd name="T90" fmla="*/ 1348 w 1434"/>
                <a:gd name="T91" fmla="*/ 765 h 1250"/>
                <a:gd name="T92" fmla="*/ 1177 w 1434"/>
                <a:gd name="T93" fmla="*/ 898 h 1250"/>
                <a:gd name="T94" fmla="*/ 1001 w 1434"/>
                <a:gd name="T95" fmla="*/ 992 h 1250"/>
                <a:gd name="T96" fmla="*/ 869 w 1434"/>
                <a:gd name="T97" fmla="*/ 1091 h 12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434"/>
                <a:gd name="T148" fmla="*/ 0 h 1250"/>
                <a:gd name="T149" fmla="*/ 1434 w 1434"/>
                <a:gd name="T150" fmla="*/ 1250 h 12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434" h="1250">
                  <a:moveTo>
                    <a:pt x="827" y="1154"/>
                  </a:moveTo>
                  <a:lnTo>
                    <a:pt x="814" y="1177"/>
                  </a:lnTo>
                  <a:lnTo>
                    <a:pt x="801" y="1198"/>
                  </a:lnTo>
                  <a:lnTo>
                    <a:pt x="785" y="1216"/>
                  </a:lnTo>
                  <a:lnTo>
                    <a:pt x="767" y="1229"/>
                  </a:lnTo>
                  <a:lnTo>
                    <a:pt x="743" y="1237"/>
                  </a:lnTo>
                  <a:lnTo>
                    <a:pt x="712" y="1245"/>
                  </a:lnTo>
                  <a:lnTo>
                    <a:pt x="675" y="1250"/>
                  </a:lnTo>
                  <a:lnTo>
                    <a:pt x="630" y="1250"/>
                  </a:lnTo>
                  <a:lnTo>
                    <a:pt x="612" y="1250"/>
                  </a:lnTo>
                  <a:lnTo>
                    <a:pt x="594" y="1247"/>
                  </a:lnTo>
                  <a:lnTo>
                    <a:pt x="578" y="1245"/>
                  </a:lnTo>
                  <a:lnTo>
                    <a:pt x="562" y="1239"/>
                  </a:lnTo>
                  <a:lnTo>
                    <a:pt x="549" y="1234"/>
                  </a:lnTo>
                  <a:lnTo>
                    <a:pt x="538" y="1229"/>
                  </a:lnTo>
                  <a:lnTo>
                    <a:pt x="528" y="1221"/>
                  </a:lnTo>
                  <a:lnTo>
                    <a:pt x="517" y="1213"/>
                  </a:lnTo>
                  <a:lnTo>
                    <a:pt x="499" y="1187"/>
                  </a:lnTo>
                  <a:lnTo>
                    <a:pt x="488" y="1159"/>
                  </a:lnTo>
                  <a:lnTo>
                    <a:pt x="483" y="1127"/>
                  </a:lnTo>
                  <a:lnTo>
                    <a:pt x="481" y="1099"/>
                  </a:lnTo>
                  <a:lnTo>
                    <a:pt x="483" y="1057"/>
                  </a:lnTo>
                  <a:lnTo>
                    <a:pt x="494" y="1021"/>
                  </a:lnTo>
                  <a:lnTo>
                    <a:pt x="509" y="984"/>
                  </a:lnTo>
                  <a:lnTo>
                    <a:pt x="536" y="948"/>
                  </a:lnTo>
                  <a:lnTo>
                    <a:pt x="565" y="917"/>
                  </a:lnTo>
                  <a:lnTo>
                    <a:pt x="604" y="885"/>
                  </a:lnTo>
                  <a:lnTo>
                    <a:pt x="651" y="854"/>
                  </a:lnTo>
                  <a:lnTo>
                    <a:pt x="707" y="823"/>
                  </a:lnTo>
                  <a:lnTo>
                    <a:pt x="772" y="789"/>
                  </a:lnTo>
                  <a:lnTo>
                    <a:pt x="830" y="755"/>
                  </a:lnTo>
                  <a:lnTo>
                    <a:pt x="875" y="724"/>
                  </a:lnTo>
                  <a:lnTo>
                    <a:pt x="912" y="690"/>
                  </a:lnTo>
                  <a:lnTo>
                    <a:pt x="940" y="653"/>
                  </a:lnTo>
                  <a:lnTo>
                    <a:pt x="959" y="612"/>
                  </a:lnTo>
                  <a:lnTo>
                    <a:pt x="972" y="565"/>
                  </a:lnTo>
                  <a:lnTo>
                    <a:pt x="975" y="510"/>
                  </a:lnTo>
                  <a:lnTo>
                    <a:pt x="969" y="453"/>
                  </a:lnTo>
                  <a:lnTo>
                    <a:pt x="954" y="409"/>
                  </a:lnTo>
                  <a:lnTo>
                    <a:pt x="935" y="375"/>
                  </a:lnTo>
                  <a:lnTo>
                    <a:pt x="914" y="349"/>
                  </a:lnTo>
                  <a:lnTo>
                    <a:pt x="893" y="333"/>
                  </a:lnTo>
                  <a:lnTo>
                    <a:pt x="872" y="317"/>
                  </a:lnTo>
                  <a:lnTo>
                    <a:pt x="848" y="304"/>
                  </a:lnTo>
                  <a:lnTo>
                    <a:pt x="822" y="294"/>
                  </a:lnTo>
                  <a:lnTo>
                    <a:pt x="793" y="286"/>
                  </a:lnTo>
                  <a:lnTo>
                    <a:pt x="764" y="281"/>
                  </a:lnTo>
                  <a:lnTo>
                    <a:pt x="733" y="276"/>
                  </a:lnTo>
                  <a:lnTo>
                    <a:pt x="699" y="276"/>
                  </a:lnTo>
                  <a:lnTo>
                    <a:pt x="662" y="278"/>
                  </a:lnTo>
                  <a:lnTo>
                    <a:pt x="622" y="284"/>
                  </a:lnTo>
                  <a:lnTo>
                    <a:pt x="583" y="294"/>
                  </a:lnTo>
                  <a:lnTo>
                    <a:pt x="541" y="310"/>
                  </a:lnTo>
                  <a:lnTo>
                    <a:pt x="496" y="333"/>
                  </a:lnTo>
                  <a:lnTo>
                    <a:pt x="454" y="364"/>
                  </a:lnTo>
                  <a:lnTo>
                    <a:pt x="412" y="406"/>
                  </a:lnTo>
                  <a:lnTo>
                    <a:pt x="373" y="455"/>
                  </a:lnTo>
                  <a:lnTo>
                    <a:pt x="344" y="497"/>
                  </a:lnTo>
                  <a:lnTo>
                    <a:pt x="320" y="526"/>
                  </a:lnTo>
                  <a:lnTo>
                    <a:pt x="299" y="549"/>
                  </a:lnTo>
                  <a:lnTo>
                    <a:pt x="278" y="562"/>
                  </a:lnTo>
                  <a:lnTo>
                    <a:pt x="260" y="573"/>
                  </a:lnTo>
                  <a:lnTo>
                    <a:pt x="239" y="575"/>
                  </a:lnTo>
                  <a:lnTo>
                    <a:pt x="215" y="578"/>
                  </a:lnTo>
                  <a:lnTo>
                    <a:pt x="189" y="578"/>
                  </a:lnTo>
                  <a:lnTo>
                    <a:pt x="165" y="578"/>
                  </a:lnTo>
                  <a:lnTo>
                    <a:pt x="142" y="575"/>
                  </a:lnTo>
                  <a:lnTo>
                    <a:pt x="120" y="570"/>
                  </a:lnTo>
                  <a:lnTo>
                    <a:pt x="99" y="565"/>
                  </a:lnTo>
                  <a:lnTo>
                    <a:pt x="81" y="557"/>
                  </a:lnTo>
                  <a:lnTo>
                    <a:pt x="65" y="549"/>
                  </a:lnTo>
                  <a:lnTo>
                    <a:pt x="50" y="539"/>
                  </a:lnTo>
                  <a:lnTo>
                    <a:pt x="36" y="528"/>
                  </a:lnTo>
                  <a:lnTo>
                    <a:pt x="21" y="508"/>
                  </a:lnTo>
                  <a:lnTo>
                    <a:pt x="10" y="482"/>
                  </a:lnTo>
                  <a:lnTo>
                    <a:pt x="2" y="455"/>
                  </a:lnTo>
                  <a:lnTo>
                    <a:pt x="0" y="422"/>
                  </a:lnTo>
                  <a:lnTo>
                    <a:pt x="2" y="401"/>
                  </a:lnTo>
                  <a:lnTo>
                    <a:pt x="5" y="377"/>
                  </a:lnTo>
                  <a:lnTo>
                    <a:pt x="13" y="351"/>
                  </a:lnTo>
                  <a:lnTo>
                    <a:pt x="26" y="323"/>
                  </a:lnTo>
                  <a:lnTo>
                    <a:pt x="39" y="294"/>
                  </a:lnTo>
                  <a:lnTo>
                    <a:pt x="60" y="265"/>
                  </a:lnTo>
                  <a:lnTo>
                    <a:pt x="84" y="234"/>
                  </a:lnTo>
                  <a:lnTo>
                    <a:pt x="113" y="203"/>
                  </a:lnTo>
                  <a:lnTo>
                    <a:pt x="128" y="187"/>
                  </a:lnTo>
                  <a:lnTo>
                    <a:pt x="147" y="172"/>
                  </a:lnTo>
                  <a:lnTo>
                    <a:pt x="168" y="156"/>
                  </a:lnTo>
                  <a:lnTo>
                    <a:pt x="189" y="140"/>
                  </a:lnTo>
                  <a:lnTo>
                    <a:pt x="215" y="122"/>
                  </a:lnTo>
                  <a:lnTo>
                    <a:pt x="244" y="106"/>
                  </a:lnTo>
                  <a:lnTo>
                    <a:pt x="276" y="88"/>
                  </a:lnTo>
                  <a:lnTo>
                    <a:pt x="310" y="73"/>
                  </a:lnTo>
                  <a:lnTo>
                    <a:pt x="349" y="57"/>
                  </a:lnTo>
                  <a:lnTo>
                    <a:pt x="389" y="44"/>
                  </a:lnTo>
                  <a:lnTo>
                    <a:pt x="433" y="31"/>
                  </a:lnTo>
                  <a:lnTo>
                    <a:pt x="481" y="21"/>
                  </a:lnTo>
                  <a:lnTo>
                    <a:pt x="530" y="13"/>
                  </a:lnTo>
                  <a:lnTo>
                    <a:pt x="583" y="5"/>
                  </a:lnTo>
                  <a:lnTo>
                    <a:pt x="641" y="2"/>
                  </a:lnTo>
                  <a:lnTo>
                    <a:pt x="701" y="0"/>
                  </a:lnTo>
                  <a:lnTo>
                    <a:pt x="738" y="0"/>
                  </a:lnTo>
                  <a:lnTo>
                    <a:pt x="775" y="2"/>
                  </a:lnTo>
                  <a:lnTo>
                    <a:pt x="809" y="5"/>
                  </a:lnTo>
                  <a:lnTo>
                    <a:pt x="843" y="7"/>
                  </a:lnTo>
                  <a:lnTo>
                    <a:pt x="877" y="10"/>
                  </a:lnTo>
                  <a:lnTo>
                    <a:pt x="912" y="15"/>
                  </a:lnTo>
                  <a:lnTo>
                    <a:pt x="943" y="21"/>
                  </a:lnTo>
                  <a:lnTo>
                    <a:pt x="975" y="28"/>
                  </a:lnTo>
                  <a:lnTo>
                    <a:pt x="1003" y="36"/>
                  </a:lnTo>
                  <a:lnTo>
                    <a:pt x="1035" y="44"/>
                  </a:lnTo>
                  <a:lnTo>
                    <a:pt x="1064" y="54"/>
                  </a:lnTo>
                  <a:lnTo>
                    <a:pt x="1093" y="62"/>
                  </a:lnTo>
                  <a:lnTo>
                    <a:pt x="1119" y="75"/>
                  </a:lnTo>
                  <a:lnTo>
                    <a:pt x="1145" y="86"/>
                  </a:lnTo>
                  <a:lnTo>
                    <a:pt x="1172" y="99"/>
                  </a:lnTo>
                  <a:lnTo>
                    <a:pt x="1195" y="112"/>
                  </a:lnTo>
                  <a:lnTo>
                    <a:pt x="1193" y="122"/>
                  </a:lnTo>
                  <a:lnTo>
                    <a:pt x="1190" y="133"/>
                  </a:lnTo>
                  <a:lnTo>
                    <a:pt x="1190" y="146"/>
                  </a:lnTo>
                  <a:lnTo>
                    <a:pt x="1190" y="156"/>
                  </a:lnTo>
                  <a:lnTo>
                    <a:pt x="1195" y="200"/>
                  </a:lnTo>
                  <a:lnTo>
                    <a:pt x="1208" y="242"/>
                  </a:lnTo>
                  <a:lnTo>
                    <a:pt x="1227" y="281"/>
                  </a:lnTo>
                  <a:lnTo>
                    <a:pt x="1256" y="315"/>
                  </a:lnTo>
                  <a:lnTo>
                    <a:pt x="1272" y="330"/>
                  </a:lnTo>
                  <a:lnTo>
                    <a:pt x="1290" y="343"/>
                  </a:lnTo>
                  <a:lnTo>
                    <a:pt x="1308" y="354"/>
                  </a:lnTo>
                  <a:lnTo>
                    <a:pt x="1329" y="364"/>
                  </a:lnTo>
                  <a:lnTo>
                    <a:pt x="1350" y="372"/>
                  </a:lnTo>
                  <a:lnTo>
                    <a:pt x="1371" y="377"/>
                  </a:lnTo>
                  <a:lnTo>
                    <a:pt x="1395" y="380"/>
                  </a:lnTo>
                  <a:lnTo>
                    <a:pt x="1419" y="383"/>
                  </a:lnTo>
                  <a:lnTo>
                    <a:pt x="1427" y="411"/>
                  </a:lnTo>
                  <a:lnTo>
                    <a:pt x="1432" y="440"/>
                  </a:lnTo>
                  <a:lnTo>
                    <a:pt x="1434" y="471"/>
                  </a:lnTo>
                  <a:lnTo>
                    <a:pt x="1434" y="502"/>
                  </a:lnTo>
                  <a:lnTo>
                    <a:pt x="1424" y="505"/>
                  </a:lnTo>
                  <a:lnTo>
                    <a:pt x="1416" y="505"/>
                  </a:lnTo>
                  <a:lnTo>
                    <a:pt x="1406" y="505"/>
                  </a:lnTo>
                  <a:lnTo>
                    <a:pt x="1398" y="505"/>
                  </a:lnTo>
                  <a:lnTo>
                    <a:pt x="1361" y="505"/>
                  </a:lnTo>
                  <a:lnTo>
                    <a:pt x="1324" y="505"/>
                  </a:lnTo>
                  <a:lnTo>
                    <a:pt x="1287" y="502"/>
                  </a:lnTo>
                  <a:lnTo>
                    <a:pt x="1253" y="497"/>
                  </a:lnTo>
                  <a:lnTo>
                    <a:pt x="1219" y="492"/>
                  </a:lnTo>
                  <a:lnTo>
                    <a:pt x="1187" y="487"/>
                  </a:lnTo>
                  <a:lnTo>
                    <a:pt x="1156" y="479"/>
                  </a:lnTo>
                  <a:lnTo>
                    <a:pt x="1127" y="469"/>
                  </a:lnTo>
                  <a:lnTo>
                    <a:pt x="1122" y="466"/>
                  </a:lnTo>
                  <a:lnTo>
                    <a:pt x="1114" y="466"/>
                  </a:lnTo>
                  <a:lnTo>
                    <a:pt x="1109" y="466"/>
                  </a:lnTo>
                  <a:lnTo>
                    <a:pt x="1101" y="466"/>
                  </a:lnTo>
                  <a:lnTo>
                    <a:pt x="1082" y="469"/>
                  </a:lnTo>
                  <a:lnTo>
                    <a:pt x="1067" y="474"/>
                  </a:lnTo>
                  <a:lnTo>
                    <a:pt x="1053" y="482"/>
                  </a:lnTo>
                  <a:lnTo>
                    <a:pt x="1040" y="492"/>
                  </a:lnTo>
                  <a:lnTo>
                    <a:pt x="1030" y="505"/>
                  </a:lnTo>
                  <a:lnTo>
                    <a:pt x="1022" y="518"/>
                  </a:lnTo>
                  <a:lnTo>
                    <a:pt x="1019" y="534"/>
                  </a:lnTo>
                  <a:lnTo>
                    <a:pt x="1017" y="552"/>
                  </a:lnTo>
                  <a:lnTo>
                    <a:pt x="1022" y="578"/>
                  </a:lnTo>
                  <a:lnTo>
                    <a:pt x="1035" y="601"/>
                  </a:lnTo>
                  <a:lnTo>
                    <a:pt x="1053" y="620"/>
                  </a:lnTo>
                  <a:lnTo>
                    <a:pt x="1077" y="630"/>
                  </a:lnTo>
                  <a:lnTo>
                    <a:pt x="1080" y="633"/>
                  </a:lnTo>
                  <a:lnTo>
                    <a:pt x="1114" y="643"/>
                  </a:lnTo>
                  <a:lnTo>
                    <a:pt x="1148" y="651"/>
                  </a:lnTo>
                  <a:lnTo>
                    <a:pt x="1185" y="656"/>
                  </a:lnTo>
                  <a:lnTo>
                    <a:pt x="1222" y="664"/>
                  </a:lnTo>
                  <a:lnTo>
                    <a:pt x="1261" y="669"/>
                  </a:lnTo>
                  <a:lnTo>
                    <a:pt x="1300" y="672"/>
                  </a:lnTo>
                  <a:lnTo>
                    <a:pt x="1340" y="674"/>
                  </a:lnTo>
                  <a:lnTo>
                    <a:pt x="1382" y="674"/>
                  </a:lnTo>
                  <a:lnTo>
                    <a:pt x="1387" y="672"/>
                  </a:lnTo>
                  <a:lnTo>
                    <a:pt x="1392" y="672"/>
                  </a:lnTo>
                  <a:lnTo>
                    <a:pt x="1398" y="672"/>
                  </a:lnTo>
                  <a:lnTo>
                    <a:pt x="1403" y="672"/>
                  </a:lnTo>
                  <a:lnTo>
                    <a:pt x="1377" y="721"/>
                  </a:lnTo>
                  <a:lnTo>
                    <a:pt x="1348" y="765"/>
                  </a:lnTo>
                  <a:lnTo>
                    <a:pt x="1311" y="805"/>
                  </a:lnTo>
                  <a:lnTo>
                    <a:pt x="1269" y="838"/>
                  </a:lnTo>
                  <a:lnTo>
                    <a:pt x="1224" y="870"/>
                  </a:lnTo>
                  <a:lnTo>
                    <a:pt x="1177" y="898"/>
                  </a:lnTo>
                  <a:lnTo>
                    <a:pt x="1130" y="924"/>
                  </a:lnTo>
                  <a:lnTo>
                    <a:pt x="1080" y="950"/>
                  </a:lnTo>
                  <a:lnTo>
                    <a:pt x="1040" y="971"/>
                  </a:lnTo>
                  <a:lnTo>
                    <a:pt x="1001" y="992"/>
                  </a:lnTo>
                  <a:lnTo>
                    <a:pt x="964" y="1015"/>
                  </a:lnTo>
                  <a:lnTo>
                    <a:pt x="930" y="1039"/>
                  </a:lnTo>
                  <a:lnTo>
                    <a:pt x="898" y="1062"/>
                  </a:lnTo>
                  <a:lnTo>
                    <a:pt x="869" y="1091"/>
                  </a:lnTo>
                  <a:lnTo>
                    <a:pt x="846" y="1120"/>
                  </a:lnTo>
                  <a:lnTo>
                    <a:pt x="827" y="1154"/>
                  </a:lnTo>
                  <a:close/>
                </a:path>
              </a:pathLst>
            </a:custGeom>
            <a:solidFill>
              <a:schemeClr val="hlink"/>
            </a:solidFill>
            <a:ln w="9525">
              <a:noFill/>
              <a:round/>
              <a:headEnd/>
              <a:tailEnd/>
            </a:ln>
          </p:spPr>
          <p:txBody>
            <a:bodyPr/>
            <a:lstStyle/>
            <a:p>
              <a:endParaRPr lang="vi-VN"/>
            </a:p>
          </p:txBody>
        </p:sp>
        <p:sp>
          <p:nvSpPr>
            <p:cNvPr id="56330" name="Freeform 11"/>
            <p:cNvSpPr>
              <a:spLocks/>
            </p:cNvSpPr>
            <p:nvPr/>
          </p:nvSpPr>
          <p:spPr bwMode="auto">
            <a:xfrm>
              <a:off x="3158" y="884"/>
              <a:ext cx="100" cy="102"/>
            </a:xfrm>
            <a:custGeom>
              <a:avLst/>
              <a:gdLst>
                <a:gd name="T0" fmla="*/ 50 w 100"/>
                <a:gd name="T1" fmla="*/ 0 h 102"/>
                <a:gd name="T2" fmla="*/ 71 w 100"/>
                <a:gd name="T3" fmla="*/ 6 h 102"/>
                <a:gd name="T4" fmla="*/ 87 w 100"/>
                <a:gd name="T5" fmla="*/ 16 h 102"/>
                <a:gd name="T6" fmla="*/ 98 w 100"/>
                <a:gd name="T7" fmla="*/ 32 h 102"/>
                <a:gd name="T8" fmla="*/ 100 w 100"/>
                <a:gd name="T9" fmla="*/ 50 h 102"/>
                <a:gd name="T10" fmla="*/ 98 w 100"/>
                <a:gd name="T11" fmla="*/ 71 h 102"/>
                <a:gd name="T12" fmla="*/ 87 w 100"/>
                <a:gd name="T13" fmla="*/ 86 h 102"/>
                <a:gd name="T14" fmla="*/ 71 w 100"/>
                <a:gd name="T15" fmla="*/ 97 h 102"/>
                <a:gd name="T16" fmla="*/ 50 w 100"/>
                <a:gd name="T17" fmla="*/ 102 h 102"/>
                <a:gd name="T18" fmla="*/ 29 w 100"/>
                <a:gd name="T19" fmla="*/ 97 h 102"/>
                <a:gd name="T20" fmla="*/ 13 w 100"/>
                <a:gd name="T21" fmla="*/ 86 h 102"/>
                <a:gd name="T22" fmla="*/ 3 w 100"/>
                <a:gd name="T23" fmla="*/ 71 h 102"/>
                <a:gd name="T24" fmla="*/ 0 w 100"/>
                <a:gd name="T25" fmla="*/ 50 h 102"/>
                <a:gd name="T26" fmla="*/ 3 w 100"/>
                <a:gd name="T27" fmla="*/ 32 h 102"/>
                <a:gd name="T28" fmla="*/ 13 w 100"/>
                <a:gd name="T29" fmla="*/ 16 h 102"/>
                <a:gd name="T30" fmla="*/ 29 w 100"/>
                <a:gd name="T31" fmla="*/ 6 h 102"/>
                <a:gd name="T32" fmla="*/ 50 w 100"/>
                <a:gd name="T33" fmla="*/ 0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0"/>
                <a:gd name="T52" fmla="*/ 0 h 102"/>
                <a:gd name="T53" fmla="*/ 100 w 100"/>
                <a:gd name="T54" fmla="*/ 102 h 1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0" h="102">
                  <a:moveTo>
                    <a:pt x="50" y="0"/>
                  </a:moveTo>
                  <a:lnTo>
                    <a:pt x="71" y="6"/>
                  </a:lnTo>
                  <a:lnTo>
                    <a:pt x="87" y="16"/>
                  </a:lnTo>
                  <a:lnTo>
                    <a:pt x="98" y="32"/>
                  </a:lnTo>
                  <a:lnTo>
                    <a:pt x="100" y="50"/>
                  </a:lnTo>
                  <a:lnTo>
                    <a:pt x="98" y="71"/>
                  </a:lnTo>
                  <a:lnTo>
                    <a:pt x="87" y="86"/>
                  </a:lnTo>
                  <a:lnTo>
                    <a:pt x="71" y="97"/>
                  </a:lnTo>
                  <a:lnTo>
                    <a:pt x="50" y="102"/>
                  </a:lnTo>
                  <a:lnTo>
                    <a:pt x="29" y="97"/>
                  </a:lnTo>
                  <a:lnTo>
                    <a:pt x="13" y="86"/>
                  </a:lnTo>
                  <a:lnTo>
                    <a:pt x="3" y="71"/>
                  </a:lnTo>
                  <a:lnTo>
                    <a:pt x="0" y="50"/>
                  </a:lnTo>
                  <a:lnTo>
                    <a:pt x="3" y="32"/>
                  </a:lnTo>
                  <a:lnTo>
                    <a:pt x="13" y="16"/>
                  </a:lnTo>
                  <a:lnTo>
                    <a:pt x="29" y="6"/>
                  </a:lnTo>
                  <a:lnTo>
                    <a:pt x="50" y="0"/>
                  </a:lnTo>
                  <a:close/>
                </a:path>
              </a:pathLst>
            </a:custGeom>
            <a:solidFill>
              <a:srgbClr val="000000"/>
            </a:solidFill>
            <a:ln w="9525">
              <a:noFill/>
              <a:round/>
              <a:headEnd/>
              <a:tailEnd/>
            </a:ln>
          </p:spPr>
          <p:txBody>
            <a:bodyPr/>
            <a:lstStyle/>
            <a:p>
              <a:endParaRPr lang="vi-VN"/>
            </a:p>
          </p:txBody>
        </p:sp>
        <p:sp>
          <p:nvSpPr>
            <p:cNvPr id="56331" name="Freeform 12"/>
            <p:cNvSpPr>
              <a:spLocks/>
            </p:cNvSpPr>
            <p:nvPr/>
          </p:nvSpPr>
          <p:spPr bwMode="auto">
            <a:xfrm>
              <a:off x="3581" y="884"/>
              <a:ext cx="103" cy="102"/>
            </a:xfrm>
            <a:custGeom>
              <a:avLst/>
              <a:gdLst>
                <a:gd name="T0" fmla="*/ 50 w 103"/>
                <a:gd name="T1" fmla="*/ 0 h 102"/>
                <a:gd name="T2" fmla="*/ 71 w 103"/>
                <a:gd name="T3" fmla="*/ 6 h 102"/>
                <a:gd name="T4" fmla="*/ 87 w 103"/>
                <a:gd name="T5" fmla="*/ 16 h 102"/>
                <a:gd name="T6" fmla="*/ 98 w 103"/>
                <a:gd name="T7" fmla="*/ 32 h 102"/>
                <a:gd name="T8" fmla="*/ 103 w 103"/>
                <a:gd name="T9" fmla="*/ 50 h 102"/>
                <a:gd name="T10" fmla="*/ 98 w 103"/>
                <a:gd name="T11" fmla="*/ 71 h 102"/>
                <a:gd name="T12" fmla="*/ 87 w 103"/>
                <a:gd name="T13" fmla="*/ 86 h 102"/>
                <a:gd name="T14" fmla="*/ 71 w 103"/>
                <a:gd name="T15" fmla="*/ 97 h 102"/>
                <a:gd name="T16" fmla="*/ 50 w 103"/>
                <a:gd name="T17" fmla="*/ 102 h 102"/>
                <a:gd name="T18" fmla="*/ 32 w 103"/>
                <a:gd name="T19" fmla="*/ 97 h 102"/>
                <a:gd name="T20" fmla="*/ 16 w 103"/>
                <a:gd name="T21" fmla="*/ 86 h 102"/>
                <a:gd name="T22" fmla="*/ 6 w 103"/>
                <a:gd name="T23" fmla="*/ 71 h 102"/>
                <a:gd name="T24" fmla="*/ 0 w 103"/>
                <a:gd name="T25" fmla="*/ 50 h 102"/>
                <a:gd name="T26" fmla="*/ 6 w 103"/>
                <a:gd name="T27" fmla="*/ 32 h 102"/>
                <a:gd name="T28" fmla="*/ 16 w 103"/>
                <a:gd name="T29" fmla="*/ 16 h 102"/>
                <a:gd name="T30" fmla="*/ 32 w 103"/>
                <a:gd name="T31" fmla="*/ 6 h 102"/>
                <a:gd name="T32" fmla="*/ 50 w 103"/>
                <a:gd name="T33" fmla="*/ 0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102"/>
                <a:gd name="T53" fmla="*/ 103 w 103"/>
                <a:gd name="T54" fmla="*/ 102 h 1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102">
                  <a:moveTo>
                    <a:pt x="50" y="0"/>
                  </a:moveTo>
                  <a:lnTo>
                    <a:pt x="71" y="6"/>
                  </a:lnTo>
                  <a:lnTo>
                    <a:pt x="87" y="16"/>
                  </a:lnTo>
                  <a:lnTo>
                    <a:pt x="98" y="32"/>
                  </a:lnTo>
                  <a:lnTo>
                    <a:pt x="103" y="50"/>
                  </a:lnTo>
                  <a:lnTo>
                    <a:pt x="98" y="71"/>
                  </a:lnTo>
                  <a:lnTo>
                    <a:pt x="87" y="86"/>
                  </a:lnTo>
                  <a:lnTo>
                    <a:pt x="71" y="97"/>
                  </a:lnTo>
                  <a:lnTo>
                    <a:pt x="50" y="102"/>
                  </a:lnTo>
                  <a:lnTo>
                    <a:pt x="32" y="97"/>
                  </a:lnTo>
                  <a:lnTo>
                    <a:pt x="16" y="86"/>
                  </a:lnTo>
                  <a:lnTo>
                    <a:pt x="6" y="71"/>
                  </a:lnTo>
                  <a:lnTo>
                    <a:pt x="0" y="50"/>
                  </a:lnTo>
                  <a:lnTo>
                    <a:pt x="6" y="32"/>
                  </a:lnTo>
                  <a:lnTo>
                    <a:pt x="16" y="16"/>
                  </a:lnTo>
                  <a:lnTo>
                    <a:pt x="32" y="6"/>
                  </a:lnTo>
                  <a:lnTo>
                    <a:pt x="50" y="0"/>
                  </a:lnTo>
                  <a:close/>
                </a:path>
              </a:pathLst>
            </a:custGeom>
            <a:solidFill>
              <a:srgbClr val="000000"/>
            </a:solidFill>
            <a:ln w="9525">
              <a:noFill/>
              <a:round/>
              <a:headEnd/>
              <a:tailEnd/>
            </a:ln>
          </p:spPr>
          <p:txBody>
            <a:bodyPr/>
            <a:lstStyle/>
            <a:p>
              <a:endParaRPr lang="vi-VN"/>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2"/>
          <p:cNvSpPr>
            <a:spLocks noGrp="1"/>
          </p:cNvSpPr>
          <p:nvPr>
            <p:ph type="sldNum" sz="quarter" idx="12"/>
          </p:nvPr>
        </p:nvSpPr>
        <p:spPr/>
        <p:txBody>
          <a:bodyPr/>
          <a:lstStyle/>
          <a:p>
            <a:pPr>
              <a:defRPr/>
            </a:pPr>
            <a:fld id="{7979EA22-DA28-459C-8065-E31884F07029}" type="slidenum">
              <a:rPr lang="en-US"/>
              <a:pPr>
                <a:defRPr/>
              </a:pPr>
              <a:t>6</a:t>
            </a:fld>
            <a:endParaRPr lang="en-US"/>
          </a:p>
        </p:txBody>
      </p:sp>
      <p:pic>
        <p:nvPicPr>
          <p:cNvPr id="11267" name="Picture 4"/>
          <p:cNvPicPr>
            <a:picLocks noChangeAspect="1" noChangeArrowheads="1"/>
          </p:cNvPicPr>
          <p:nvPr/>
        </p:nvPicPr>
        <p:blipFill>
          <a:blip r:embed="rId3" cstate="print"/>
          <a:srcRect/>
          <a:stretch>
            <a:fillRect/>
          </a:stretch>
        </p:blipFill>
        <p:spPr bwMode="auto">
          <a:xfrm>
            <a:off x="314325" y="228600"/>
            <a:ext cx="8448675" cy="6389688"/>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2"/>
          <p:cNvSpPr>
            <a:spLocks noGrp="1"/>
          </p:cNvSpPr>
          <p:nvPr>
            <p:ph type="sldNum" sz="quarter" idx="12"/>
          </p:nvPr>
        </p:nvSpPr>
        <p:spPr/>
        <p:txBody>
          <a:bodyPr/>
          <a:lstStyle/>
          <a:p>
            <a:pPr>
              <a:defRPr/>
            </a:pPr>
            <a:fld id="{212CED47-B41F-420E-A44A-AC6ECB27A9E4}" type="slidenum">
              <a:rPr lang="en-US"/>
              <a:pPr>
                <a:defRPr/>
              </a:pPr>
              <a:t>7</a:t>
            </a:fld>
            <a:endParaRPr lang="en-US"/>
          </a:p>
        </p:txBody>
      </p:sp>
      <p:pic>
        <p:nvPicPr>
          <p:cNvPr id="12291" name="Picture 5"/>
          <p:cNvPicPr>
            <a:picLocks noChangeAspect="1" noChangeArrowheads="1"/>
          </p:cNvPicPr>
          <p:nvPr/>
        </p:nvPicPr>
        <p:blipFill>
          <a:blip r:embed="rId3" cstate="print"/>
          <a:srcRect/>
          <a:stretch>
            <a:fillRect/>
          </a:stretch>
        </p:blipFill>
        <p:spPr bwMode="auto">
          <a:xfrm>
            <a:off x="347663" y="233363"/>
            <a:ext cx="8448675" cy="6389687"/>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2"/>
          <p:cNvSpPr>
            <a:spLocks noGrp="1"/>
          </p:cNvSpPr>
          <p:nvPr>
            <p:ph type="sldNum" sz="quarter" idx="12"/>
          </p:nvPr>
        </p:nvSpPr>
        <p:spPr/>
        <p:txBody>
          <a:bodyPr/>
          <a:lstStyle/>
          <a:p>
            <a:pPr>
              <a:defRPr/>
            </a:pPr>
            <a:fld id="{DC79717E-6463-418B-9C29-1D7AB7A356C0}" type="slidenum">
              <a:rPr lang="en-US"/>
              <a:pPr>
                <a:defRPr/>
              </a:pPr>
              <a:t>8</a:t>
            </a:fld>
            <a:endParaRPr lang="en-US"/>
          </a:p>
        </p:txBody>
      </p:sp>
      <p:sp>
        <p:nvSpPr>
          <p:cNvPr id="33795" name="Rectangle 2"/>
          <p:cNvSpPr>
            <a:spLocks noGrp="1"/>
          </p:cNvSpPr>
          <p:nvPr>
            <p:ph type="title"/>
          </p:nvPr>
        </p:nvSpPr>
        <p:spPr>
          <a:xfrm>
            <a:off x="381000" y="2209800"/>
            <a:ext cx="8382000" cy="1143000"/>
          </a:xfrm>
        </p:spPr>
        <p:txBody>
          <a:bodyPr/>
          <a:lstStyle/>
          <a:p>
            <a:pPr eaLnBrk="1" hangingPunct="1"/>
            <a:r>
              <a:rPr lang="en-US" sz="3600"/>
              <a:t>2. Practices – Create a new application</a:t>
            </a:r>
          </a:p>
        </p:txBody>
      </p:sp>
    </p:spTree>
    <p:extLst>
      <p:ext uri="{BB962C8B-B14F-4D97-AF65-F5344CB8AC3E}">
        <p14:creationId xmlns:p14="http://schemas.microsoft.com/office/powerpoint/2010/main" val="478758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pPr>
              <a:defRPr/>
            </a:pPr>
            <a:fld id="{5D62B00E-CF66-4B57-B67F-BED567B497AF}" type="slidenum">
              <a:rPr lang="en-US"/>
              <a:pPr>
                <a:defRPr/>
              </a:pPr>
              <a:t>9</a:t>
            </a:fld>
            <a:endParaRPr lang="en-US"/>
          </a:p>
        </p:txBody>
      </p:sp>
      <p:sp>
        <p:nvSpPr>
          <p:cNvPr id="34819" name="Rectangle 2"/>
          <p:cNvSpPr>
            <a:spLocks noGrp="1"/>
          </p:cNvSpPr>
          <p:nvPr>
            <p:ph type="title"/>
          </p:nvPr>
        </p:nvSpPr>
        <p:spPr>
          <a:xfrm>
            <a:off x="304800" y="76200"/>
            <a:ext cx="8839200" cy="1143000"/>
          </a:xfrm>
        </p:spPr>
        <p:txBody>
          <a:bodyPr/>
          <a:lstStyle/>
          <a:p>
            <a:pPr eaLnBrk="1" hangingPunct="1"/>
            <a:r>
              <a:rPr lang="en-US"/>
              <a:t>Practices – Create a new application</a:t>
            </a:r>
          </a:p>
        </p:txBody>
      </p:sp>
      <p:sp>
        <p:nvSpPr>
          <p:cNvPr id="34820" name="Rectangle 3"/>
          <p:cNvSpPr>
            <a:spLocks noGrp="1"/>
          </p:cNvSpPr>
          <p:nvPr>
            <p:ph type="body" idx="1"/>
          </p:nvPr>
        </p:nvSpPr>
        <p:spPr>
          <a:xfrm>
            <a:off x="304800" y="990600"/>
            <a:ext cx="8534400" cy="5105400"/>
          </a:xfrm>
        </p:spPr>
        <p:txBody>
          <a:bodyPr/>
          <a:lstStyle/>
          <a:p>
            <a:pPr eaLnBrk="1" hangingPunct="1"/>
            <a:r>
              <a:rPr lang="en-US"/>
              <a:t>Create a database </a:t>
            </a:r>
            <a:r>
              <a:rPr lang="en-US" b="1" i="1"/>
              <a:t>test</a:t>
            </a:r>
          </a:p>
          <a:p>
            <a:pPr lvl="1" eaLnBrk="1" hangingPunct="1"/>
            <a:r>
              <a:rPr lang="en-US"/>
              <a:t>Customer </a:t>
            </a:r>
          </a:p>
          <a:p>
            <a:pPr lvl="1" eaLnBrk="1" hangingPunct="1"/>
            <a:r>
              <a:rPr lang="en-US"/>
              <a:t>Product </a:t>
            </a:r>
          </a:p>
          <a:p>
            <a:pPr lvl="1" eaLnBrk="1" hangingPunct="1"/>
            <a:r>
              <a:rPr lang="en-US"/>
              <a:t>Order</a:t>
            </a:r>
          </a:p>
          <a:p>
            <a:pPr eaLnBrk="1" hangingPunct="1"/>
            <a:r>
              <a:rPr lang="en-US"/>
              <a:t>Create two Group Roles </a:t>
            </a:r>
            <a:r>
              <a:rPr lang="en-US">
                <a:solidFill>
                  <a:srgbClr val="FF0000"/>
                </a:solidFill>
              </a:rPr>
              <a:t>(later)</a:t>
            </a:r>
          </a:p>
          <a:p>
            <a:pPr lvl="1" eaLnBrk="1" hangingPunct="1"/>
            <a:r>
              <a:rPr lang="en-US" i="1"/>
              <a:t>Salesman </a:t>
            </a:r>
            <a:r>
              <a:rPr lang="en-US"/>
              <a:t>Group Role: write permission on the Customer and Order, only read permission on the Product</a:t>
            </a:r>
          </a:p>
          <a:p>
            <a:pPr lvl="1" eaLnBrk="1" hangingPunct="1"/>
            <a:r>
              <a:rPr lang="en-US" i="1"/>
              <a:t>Accountant </a:t>
            </a:r>
            <a:r>
              <a:rPr lang="en-US"/>
              <a:t>Group Role: write permission on the Product and Order, read permission on the Customer</a:t>
            </a:r>
          </a:p>
          <a:p>
            <a:pPr eaLnBrk="1" hangingPunct="1"/>
            <a:r>
              <a:rPr lang="en-US"/>
              <a:t>Create two Login Roles </a:t>
            </a:r>
            <a:r>
              <a:rPr lang="en-US">
                <a:solidFill>
                  <a:srgbClr val="FF0000"/>
                </a:solidFill>
              </a:rPr>
              <a:t>(later)</a:t>
            </a:r>
          </a:p>
          <a:p>
            <a:pPr lvl="1" eaLnBrk="1" hangingPunct="1"/>
            <a:r>
              <a:rPr lang="en-US"/>
              <a:t>salesman -  Barney</a:t>
            </a:r>
          </a:p>
          <a:p>
            <a:pPr lvl="1" eaLnBrk="1" hangingPunct="1"/>
            <a:r>
              <a:rPr lang="en-US"/>
              <a:t>accountant - Fred</a:t>
            </a:r>
          </a:p>
          <a:p>
            <a:pPr lvl="1" eaLnBrk="1" hangingPunct="1"/>
            <a:endParaRPr lang="en-US"/>
          </a:p>
        </p:txBody>
      </p:sp>
    </p:spTree>
    <p:extLst>
      <p:ext uri="{BB962C8B-B14F-4D97-AF65-F5344CB8AC3E}">
        <p14:creationId xmlns:p14="http://schemas.microsoft.com/office/powerpoint/2010/main" val="17718265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1f7bfe98e15857c7066a35624b1b899da1bbc4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2905</TotalTime>
  <Words>3311</Words>
  <Application>Microsoft Office PowerPoint</Application>
  <PresentationFormat>On-screen Show (4:3)</PresentationFormat>
  <Paragraphs>426</Paragraphs>
  <Slides>55</Slides>
  <Notes>55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Calibri</vt:lpstr>
      <vt:lpstr>Courier New</vt:lpstr>
      <vt:lpstr>Franklin Gothic Book</vt:lpstr>
      <vt:lpstr>Perpetua</vt:lpstr>
      <vt:lpstr>Times New Roman</vt:lpstr>
      <vt:lpstr>Wingdings 2</vt:lpstr>
      <vt:lpstr>Equity</vt:lpstr>
      <vt:lpstr>Managing PostgreSQL on Windows/Ubuntu</vt:lpstr>
      <vt:lpstr>Outline</vt:lpstr>
      <vt:lpstr>PowerPoint Presentation</vt:lpstr>
      <vt:lpstr>1. The pgAdmin  (pgadmin III / pgadmin4)</vt:lpstr>
      <vt:lpstr>The pgAmin</vt:lpstr>
      <vt:lpstr>PowerPoint Presentation</vt:lpstr>
      <vt:lpstr>PowerPoint Presentation</vt:lpstr>
      <vt:lpstr>2. Practices – Create a new application</vt:lpstr>
      <vt:lpstr>Practices – Create a new application</vt:lpstr>
      <vt:lpstr>Creating a New Database</vt:lpstr>
      <vt:lpstr>Template</vt:lpstr>
      <vt:lpstr>Creating a New Schema</vt:lpstr>
      <vt:lpstr>Schemas (1/3)</vt:lpstr>
      <vt:lpstr>Schemas (2/3)</vt:lpstr>
      <vt:lpstr>Schemas (3/3)</vt:lpstr>
      <vt:lpstr>Creating the Tables</vt:lpstr>
      <vt:lpstr>Customer Table Columns</vt:lpstr>
      <vt:lpstr>PowerPoint Presentation</vt:lpstr>
      <vt:lpstr>Common PostgreSQL Data Types</vt:lpstr>
      <vt:lpstr>The Product Table Columns</vt:lpstr>
      <vt:lpstr>The Columns for the Order Table</vt:lpstr>
      <vt:lpstr>New Foreign Key window for the Order table</vt:lpstr>
      <vt:lpstr>Entering and Viewing Data</vt:lpstr>
      <vt:lpstr>Violating column constraint</vt:lpstr>
      <vt:lpstr>THE pgADMIN III QUERY TOOL</vt:lpstr>
      <vt:lpstr>3. Parts of the PostgreSQL system</vt:lpstr>
      <vt:lpstr>Two-tier Database Server Architecture</vt:lpstr>
      <vt:lpstr>Database System Structure</vt:lpstr>
      <vt:lpstr>Database Server</vt:lpstr>
      <vt:lpstr>Database Cluster</vt:lpstr>
      <vt:lpstr>5 basic components</vt:lpstr>
      <vt:lpstr>Tablespaces (1/2)</vt:lpstr>
      <vt:lpstr>Tablespaces (2/2)</vt:lpstr>
      <vt:lpstr>Databases (1/2)</vt:lpstr>
      <vt:lpstr>Databases (2/2)</vt:lpstr>
      <vt:lpstr>PowerPoint Presentation</vt:lpstr>
      <vt:lpstr>Template</vt:lpstr>
      <vt:lpstr>Schemas</vt:lpstr>
      <vt:lpstr>Catalogs</vt:lpstr>
      <vt:lpstr>The System Catalog</vt:lpstr>
      <vt:lpstr>The System Catalog Schema</vt:lpstr>
      <vt:lpstr>Information_schema and pg_catalog</vt:lpstr>
      <vt:lpstr>Group Roles</vt:lpstr>
      <vt:lpstr>Login Roles (or user accounts)</vt:lpstr>
      <vt:lpstr>Practices – (continue…)</vt:lpstr>
      <vt:lpstr>WORKING WITH USER ACCOUNTS</vt:lpstr>
      <vt:lpstr>PowerPoint Presentation</vt:lpstr>
      <vt:lpstr>pgAdmin Object Privilege Codes</vt:lpstr>
      <vt:lpstr>Creating Login Roles</vt:lpstr>
      <vt:lpstr>Testing</vt:lpstr>
      <vt:lpstr>DATABASE MAINTENANCE</vt:lpstr>
      <vt:lpstr>PowerPoint Presentation</vt:lpstr>
      <vt:lpstr>BACKUPS AND RESTORES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Introduction2PostgreSQL</dc:title>
  <dc:creator>PhongNT</dc:creator>
  <cp:lastModifiedBy>Oanh</cp:lastModifiedBy>
  <cp:revision>431</cp:revision>
  <dcterms:created xsi:type="dcterms:W3CDTF">2006-08-16T00:00:00Z</dcterms:created>
  <dcterms:modified xsi:type="dcterms:W3CDTF">2019-02-19T05:40:22Z</dcterms:modified>
</cp:coreProperties>
</file>